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handoutMasterIdLst>
    <p:handoutMasterId r:id="rId44"/>
  </p:handoutMasterIdLst>
  <p:sldIdLst>
    <p:sldId id="256" r:id="rId5"/>
    <p:sldId id="257" r:id="rId6"/>
    <p:sldId id="287" r:id="rId7"/>
    <p:sldId id="299" r:id="rId8"/>
    <p:sldId id="288" r:id="rId9"/>
    <p:sldId id="289" r:id="rId10"/>
    <p:sldId id="291" r:id="rId11"/>
    <p:sldId id="3866" r:id="rId12"/>
    <p:sldId id="3848" r:id="rId13"/>
    <p:sldId id="3867" r:id="rId14"/>
    <p:sldId id="3869" r:id="rId15"/>
    <p:sldId id="3898" r:id="rId16"/>
    <p:sldId id="3902" r:id="rId17"/>
    <p:sldId id="3904" r:id="rId18"/>
    <p:sldId id="3892" r:id="rId19"/>
    <p:sldId id="3877" r:id="rId20"/>
    <p:sldId id="3878" r:id="rId21"/>
    <p:sldId id="3879" r:id="rId22"/>
    <p:sldId id="3880" r:id="rId23"/>
    <p:sldId id="3881" r:id="rId24"/>
    <p:sldId id="3882" r:id="rId25"/>
    <p:sldId id="300" r:id="rId26"/>
    <p:sldId id="3890" r:id="rId27"/>
    <p:sldId id="3883" r:id="rId28"/>
    <p:sldId id="3891" r:id="rId29"/>
    <p:sldId id="3909" r:id="rId30"/>
    <p:sldId id="3910" r:id="rId31"/>
    <p:sldId id="286" r:id="rId32"/>
    <p:sldId id="294" r:id="rId33"/>
    <p:sldId id="297" r:id="rId34"/>
    <p:sldId id="298" r:id="rId35"/>
    <p:sldId id="301" r:id="rId36"/>
    <p:sldId id="302" r:id="rId37"/>
    <p:sldId id="303" r:id="rId38"/>
    <p:sldId id="304" r:id="rId39"/>
    <p:sldId id="281" r:id="rId40"/>
    <p:sldId id="306" r:id="rId41"/>
    <p:sldId id="30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5EBDA-5191-443D-A0F3-2958FB2C5310}">
          <p14:sldIdLst>
            <p14:sldId id="256"/>
            <p14:sldId id="257"/>
            <p14:sldId id="287"/>
            <p14:sldId id="299"/>
            <p14:sldId id="288"/>
            <p14:sldId id="289"/>
            <p14:sldId id="291"/>
            <p14:sldId id="3866"/>
            <p14:sldId id="3848"/>
            <p14:sldId id="3867"/>
            <p14:sldId id="3869"/>
            <p14:sldId id="3898"/>
            <p14:sldId id="3902"/>
            <p14:sldId id="3904"/>
            <p14:sldId id="3892"/>
            <p14:sldId id="3877"/>
            <p14:sldId id="3878"/>
            <p14:sldId id="3879"/>
            <p14:sldId id="3880"/>
            <p14:sldId id="3881"/>
            <p14:sldId id="3882"/>
            <p14:sldId id="300"/>
            <p14:sldId id="3890"/>
            <p14:sldId id="3883"/>
            <p14:sldId id="3891"/>
            <p14:sldId id="3909"/>
            <p14:sldId id="3910"/>
            <p14:sldId id="286"/>
            <p14:sldId id="294"/>
            <p14:sldId id="297"/>
            <p14:sldId id="298"/>
            <p14:sldId id="301"/>
            <p14:sldId id="302"/>
            <p14:sldId id="303"/>
            <p14:sldId id="304"/>
            <p14:sldId id="281"/>
            <p14:sldId id="306"/>
            <p14:sldId id="305"/>
          </p14:sldIdLst>
        </p14:section>
        <p14:section name="Alternative Summary Tab Slides (19-24)" id="{7C8C2E46-2E25-48BD-896E-6A5FC68E8D7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5EB35-7F95-103E-6090-A30C0C9065C8}" name="Barnett, Carolyn" initials="BC" userId="S::cbarnett@apsk12.org::91c1c3e3-5395-4d6d-a514-bee340fe53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dgm:t>
        <a:bodyPr/>
        <a:lstStyle/>
        <a:p>
          <a:pPr>
            <a:spcAft>
              <a:spcPct val="35000"/>
            </a:spcAft>
          </a:pPr>
          <a:r>
            <a:rPr lang="en-US" sz="1600" b="1" dirty="0"/>
            <a:t>Step 2 </a:t>
          </a:r>
          <a:r>
            <a:rPr lang="en-US" sz="1400" b="0" u="sng" dirty="0"/>
            <a:t>Pri</a:t>
          </a:r>
          <a:r>
            <a:rPr lang="en-US" sz="1400" u="sng" dirty="0"/>
            <a:t>ncipals</a:t>
          </a:r>
          <a:r>
            <a:rPr lang="en-US" sz="1400" dirty="0"/>
            <a:t> Workshop   FY </a:t>
          </a:r>
          <a:r>
            <a:rPr lang="en-US" sz="1400" dirty="0">
              <a:latin typeface="Arial"/>
            </a:rPr>
            <a:t>26</a:t>
          </a:r>
          <a:r>
            <a:rPr lang="en-US" sz="1400" dirty="0"/>
            <a:t> Budget</a:t>
          </a:r>
        </a:p>
        <a:p>
          <a:pPr>
            <a:spcAft>
              <a:spcPct val="35000"/>
            </a:spcAft>
          </a:pPr>
          <a:r>
            <a:rPr lang="en-US" sz="1200" dirty="0">
              <a:solidFill>
                <a:srgbClr val="FF0000"/>
              </a:solidFill>
              <a:latin typeface="Calibri"/>
              <a:ea typeface="Calibri"/>
              <a:cs typeface="Times New Roman"/>
            </a:rPr>
            <a:t>January 15</a:t>
          </a:r>
          <a:r>
            <a:rPr lang="en-US" sz="1200" dirty="0">
              <a:latin typeface="Calibri"/>
              <a:ea typeface="Calibri"/>
              <a:cs typeface="Times New Roman"/>
            </a:rPr>
            <a:t> </a:t>
          </a:r>
          <a:r>
            <a:rPr lang="en-US" sz="1200" baseline="30000" dirty="0">
              <a:latin typeface="Calibri"/>
              <a:ea typeface="Calibri"/>
              <a:cs typeface="Times New Roman"/>
            </a:rPr>
            <a:t> </a:t>
          </a:r>
          <a:endParaRPr lang="en-US" sz="1200" dirty="0">
            <a:latin typeface="Calibri"/>
            <a:ea typeface="Calibri"/>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rtl="0">
            <a:spcAft>
              <a:spcPct val="35000"/>
            </a:spcAft>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pPr rtl="0"/>
          <a:r>
            <a:rPr lang="en-US" sz="1600" b="1"/>
            <a:t>Step 1                             </a:t>
          </a:r>
          <a:r>
            <a:rPr lang="en-US" sz="1400">
              <a:latin typeface="Arial"/>
            </a:rPr>
            <a:t>Update</a:t>
          </a:r>
          <a:r>
            <a:rPr lang="en-US" sz="1400" b="0"/>
            <a:t> </a:t>
          </a:r>
          <a:r>
            <a:rPr lang="en-US" sz="1400"/>
            <a:t>Strategic Plan</a:t>
          </a:r>
          <a:r>
            <a:rPr lang="en-US" sz="1400">
              <a:latin typeface="Arial"/>
            </a:rPr>
            <a:t> &amp; Rank Priorities</a:t>
          </a:r>
          <a:endParaRPr lang="en-US" sz="1400"/>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kern="1200" dirty="0"/>
            <a:t>Step 7               </a:t>
          </a:r>
          <a:r>
            <a:rPr lang="en-US" sz="1400" b="0" u="sng" kern="1200" dirty="0">
              <a:latin typeface="+mn-lt"/>
            </a:rPr>
            <a:t>Principals</a:t>
          </a:r>
          <a:r>
            <a:rPr lang="en-US" sz="1600" b="1" kern="1200" dirty="0"/>
            <a:t> </a:t>
          </a:r>
          <a:r>
            <a:rPr lang="en-US" sz="1400" b="0" kern="1200" dirty="0"/>
            <a:t>HR Staffing Conferences Begin</a:t>
          </a:r>
          <a:endParaRPr lang="en-US" sz="1200" kern="1200" dirty="0">
            <a:latin typeface="Calibri"/>
            <a:ea typeface="Times New Roman" panose="02020603050405020304" pitchFamily="18" charset="0"/>
            <a:cs typeface="Times New Roman"/>
          </a:endParaRPr>
        </a:p>
        <a:p>
          <a:pPr rtl="0"/>
          <a:r>
            <a:rPr lang="en-US" sz="1200" kern="1200" dirty="0">
              <a:solidFill>
                <a:srgbClr val="FF0000"/>
              </a:solidFill>
              <a:latin typeface="Calibri"/>
              <a:ea typeface="Calibri"/>
              <a:cs typeface="Times New Roman"/>
            </a:rPr>
            <a:t>Feb. 24-27  </a:t>
          </a:r>
          <a:r>
            <a:rPr lang="en-US" sz="1200" kern="1200" dirty="0">
              <a:latin typeface="Calibri"/>
              <a:ea typeface="Times New Roman" panose="02020603050405020304" pitchFamily="18" charset="0"/>
              <a:cs typeface="Times New Roman"/>
            </a:rPr>
            <a:t> </a:t>
          </a:r>
          <a:endParaRPr lang="en-US" sz="1200" kern="1200" dirty="0">
            <a:latin typeface="Calibri"/>
            <a:cs typeface="Times New Roman"/>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kern="1200" dirty="0"/>
            <a:t>Step 3              </a:t>
          </a:r>
          <a:r>
            <a:rPr lang="en-US" sz="1400" u="sng" kern="1200" dirty="0"/>
            <a:t>GO Team</a:t>
          </a:r>
          <a:r>
            <a:rPr lang="en-US" sz="1400" kern="1200" dirty="0"/>
            <a:t> Initial Budget Session</a:t>
          </a:r>
        </a:p>
        <a:p>
          <a:pPr rtl="0">
            <a:lnSpc>
              <a:spcPct val="90000"/>
            </a:lnSpc>
            <a:spcAft>
              <a:spcPct val="35000"/>
            </a:spcAft>
          </a:pPr>
          <a:r>
            <a:rPr lang="en-US" sz="1200" kern="1200" dirty="0">
              <a:solidFill>
                <a:srgbClr val="FF0000"/>
              </a:solidFill>
              <a:latin typeface="Calibri"/>
              <a:ea typeface="Calibri"/>
              <a:cs typeface="Times New Roman"/>
            </a:rPr>
            <a:t>January 15-31</a:t>
          </a:r>
          <a:r>
            <a:rPr lang="en-US" sz="1200" kern="1200" dirty="0">
              <a:latin typeface="Calibri"/>
            </a:rPr>
            <a:t> </a:t>
          </a:r>
          <a:endParaRPr lang="en-US" sz="1200" kern="1200" dirty="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kern="1200" dirty="0"/>
            <a:t>Step 8</a:t>
          </a:r>
          <a:r>
            <a:rPr lang="en-US" sz="1600" b="1" kern="1200" dirty="0">
              <a:latin typeface="Arial"/>
            </a:rPr>
            <a:t>*</a:t>
          </a:r>
          <a:r>
            <a:rPr lang="en-US" sz="1600" b="1" kern="1200" dirty="0"/>
            <a:t>      </a:t>
          </a:r>
          <a:r>
            <a:rPr lang="en-US" sz="1400" u="sng" kern="1200" dirty="0"/>
            <a:t>GO Team</a:t>
          </a:r>
          <a:r>
            <a:rPr lang="en-US" sz="1400" kern="1200" dirty="0"/>
            <a:t> Final Budget Approval Meeting</a:t>
          </a:r>
        </a:p>
        <a:p>
          <a:pPr>
            <a:lnSpc>
              <a:spcPct val="90000"/>
            </a:lnSpc>
            <a:spcAft>
              <a:spcPct val="35000"/>
            </a:spcAft>
          </a:pPr>
          <a:r>
            <a:rPr lang="en-US" sz="1200" kern="1200" dirty="0">
              <a:solidFill>
                <a:srgbClr val="FF0000"/>
              </a:solidFill>
              <a:latin typeface="Calibri"/>
              <a:ea typeface="Calibri"/>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r>
            <a:rPr lang="en-US" sz="1600" b="1" kern="1200" dirty="0">
              <a:latin typeface="Arial"/>
              <a:ea typeface="+mn-ea"/>
              <a:cs typeface="+mn-cs"/>
            </a:rPr>
            <a:t>Step 6  </a:t>
          </a:r>
          <a:r>
            <a:rPr lang="en-US" sz="1200" b="1" kern="1200" dirty="0"/>
            <a:t>          </a:t>
          </a:r>
          <a:r>
            <a:rPr lang="en-US" sz="1200" b="0" kern="1200" dirty="0"/>
            <a:t> </a:t>
          </a:r>
          <a:r>
            <a:rPr lang="en-US" sz="1400" b="0" kern="1200" dirty="0">
              <a:latin typeface="Arial"/>
              <a:ea typeface="+mn-ea"/>
              <a:cs typeface="+mn-cs"/>
            </a:rPr>
            <a:t>Cluster Supt. Review </a:t>
          </a:r>
          <a:r>
            <a:rPr lang="en-US" sz="1200" b="0" kern="1200" dirty="0"/>
            <a:t> </a:t>
          </a:r>
          <a:r>
            <a:rPr lang="en-US" sz="1200" kern="1200" dirty="0">
              <a:solidFill>
                <a:srgbClr val="FF0000"/>
              </a:solidFill>
              <a:latin typeface="Calibri"/>
              <a:ea typeface="Calibri"/>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dgm:t>
        <a:bodyPr/>
        <a:lstStyle/>
        <a:p>
          <a:r>
            <a:rPr lang="en-US" sz="1600" b="1" dirty="0">
              <a:latin typeface="Arial"/>
              <a:ea typeface="+mn-ea"/>
              <a:cs typeface="+mn-cs"/>
            </a:rPr>
            <a:t>Step 5</a:t>
          </a:r>
          <a:r>
            <a:rPr lang="en-US" sz="1600" b="1" kern="1200" dirty="0">
              <a:latin typeface="Arial"/>
              <a:ea typeface="+mn-ea"/>
              <a:cs typeface="+mn-cs"/>
            </a:rPr>
            <a:t>* </a:t>
          </a:r>
          <a:r>
            <a:rPr lang="en-US" sz="1200" b="1" kern="1200" dirty="0">
              <a:latin typeface="Arial"/>
              <a:ea typeface="+mn-ea"/>
              <a:cs typeface="+mn-cs"/>
            </a:rPr>
            <a:t> </a:t>
          </a:r>
          <a:r>
            <a:rPr lang="en-US" sz="1200" b="1" kern="1200" dirty="0"/>
            <a:t>          </a:t>
          </a:r>
          <a:r>
            <a:rPr lang="en-US" sz="1200" b="0" kern="1200" dirty="0"/>
            <a:t> </a:t>
          </a:r>
          <a:r>
            <a:rPr lang="en-US" sz="1400" b="0" u="sng" kern="1200" dirty="0">
              <a:latin typeface="Arial"/>
              <a:ea typeface="+mn-ea"/>
              <a:cs typeface="+mn-cs"/>
            </a:rPr>
            <a:t>GO Team</a:t>
          </a:r>
          <a:r>
            <a:rPr lang="en-US" sz="1400" b="0" kern="1200" dirty="0">
              <a:latin typeface="Arial"/>
              <a:ea typeface="+mn-ea"/>
              <a:cs typeface="+mn-cs"/>
            </a:rPr>
            <a:t> Feedback Mtg. </a:t>
          </a:r>
          <a:r>
            <a:rPr lang="en-US" sz="1200" b="0" kern="1200" dirty="0"/>
            <a:t>       </a:t>
          </a:r>
          <a:r>
            <a:rPr lang="en-US" sz="1200" kern="1200" dirty="0">
              <a:solidFill>
                <a:srgbClr val="FF0000"/>
              </a:solidFill>
              <a:latin typeface="Calibri"/>
              <a:ea typeface="Calibri"/>
              <a:cs typeface="Times New Roman"/>
            </a:rPr>
            <a:t>  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E2D9D8-0631-4FF8-A5E9-7CC467687891}"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D73FD818-638B-41FF-B143-B7B2FE5508BA}">
      <dgm:prSet custT="1"/>
      <dgm:spPr/>
      <dgm:t>
        <a:bodyPr/>
        <a:lstStyle/>
        <a:p>
          <a:pPr>
            <a:lnSpc>
              <a:spcPct val="100000"/>
            </a:lnSpc>
            <a:defRPr b="1"/>
          </a:pPr>
          <a:r>
            <a:rPr lang="en-US" sz="3200" u="sng"/>
            <a:t>Overview</a:t>
          </a:r>
          <a:endParaRPr lang="en-US" sz="3200"/>
        </a:p>
      </dgm:t>
    </dgm:pt>
    <dgm:pt modelId="{133586D8-4658-4B62-9DA0-DE180D4D81FD}" type="parTrans" cxnId="{FB6701E3-7268-43A4-B76D-FF852B343B65}">
      <dgm:prSet/>
      <dgm:spPr/>
      <dgm:t>
        <a:bodyPr/>
        <a:lstStyle/>
        <a:p>
          <a:endParaRPr lang="en-US"/>
        </a:p>
      </dgm:t>
    </dgm:pt>
    <dgm:pt modelId="{95570ACA-652E-4DD5-B00A-D9059C8903CC}" type="sibTrans" cxnId="{FB6701E3-7268-43A4-B76D-FF852B343B65}">
      <dgm:prSet/>
      <dgm:spPr/>
      <dgm:t>
        <a:bodyPr/>
        <a:lstStyle/>
        <a:p>
          <a:endParaRPr lang="en-US"/>
        </a:p>
      </dgm:t>
    </dgm:pt>
    <dgm:pt modelId="{1873B92A-C3B8-4D92-8D82-A6BDDA1199AB}">
      <dgm:prSet/>
      <dgm:spPr/>
      <dgm:t>
        <a:bodyPr/>
        <a:lstStyle/>
        <a:p>
          <a:pPr rtl="0">
            <a:lnSpc>
              <a:spcPct val="100000"/>
            </a:lnSpc>
          </a:pPr>
          <a:r>
            <a:rPr lang="en-US">
              <a:latin typeface="Arial Black"/>
            </a:rPr>
            <a:t>* </a:t>
          </a:r>
          <a:r>
            <a:rPr lang="en-US"/>
            <a:t>The district is piloting a zero-based budgeting (ZBB) process for Signature and Turnaround Program Funds this year. </a:t>
          </a:r>
        </a:p>
      </dgm:t>
    </dgm:pt>
    <dgm:pt modelId="{CFE1E0F9-59E9-4AEE-9BC4-315FAEEAA7F9}" type="parTrans" cxnId="{96F9405F-8916-455E-BDF4-E99D6D0A74AE}">
      <dgm:prSet/>
      <dgm:spPr/>
      <dgm:t>
        <a:bodyPr/>
        <a:lstStyle/>
        <a:p>
          <a:endParaRPr lang="en-US"/>
        </a:p>
      </dgm:t>
    </dgm:pt>
    <dgm:pt modelId="{759AF8DD-4134-409A-9706-E4FBD43853B7}" type="sibTrans" cxnId="{96F9405F-8916-455E-BDF4-E99D6D0A74AE}">
      <dgm:prSet/>
      <dgm:spPr/>
      <dgm:t>
        <a:bodyPr/>
        <a:lstStyle/>
        <a:p>
          <a:endParaRPr lang="en-US"/>
        </a:p>
      </dgm:t>
    </dgm:pt>
    <dgm:pt modelId="{82A814D1-4523-4DC6-B2D4-08C75A31C79B}">
      <dgm:prSet/>
      <dgm:spPr/>
      <dgm:t>
        <a:bodyPr/>
        <a:lstStyle/>
        <a:p>
          <a:pPr rtl="0">
            <a:lnSpc>
              <a:spcPct val="100000"/>
            </a:lnSpc>
          </a:pPr>
          <a:r>
            <a:rPr lang="en-US">
              <a:latin typeface="Arial Black"/>
            </a:rPr>
            <a:t>* </a:t>
          </a:r>
          <a:r>
            <a:rPr lang="en-US"/>
            <a:t>Zero-based budgeting (ZBB) is a budgeting process that </a:t>
          </a:r>
          <a:r>
            <a:rPr lang="en-US" u="sng"/>
            <a:t>allocates funding based on program efficiency and necessity rather than budget history.</a:t>
          </a:r>
          <a:r>
            <a:rPr lang="en-US"/>
            <a:t> As opposed to traditional budgeting, no item is automatically included in the next budget. </a:t>
          </a:r>
        </a:p>
      </dgm:t>
    </dgm:pt>
    <dgm:pt modelId="{1AD7C0C3-00DD-44CD-859F-E2FE9768A3A9}" type="parTrans" cxnId="{0983AA70-6D43-4C34-BFFD-D4124A467C18}">
      <dgm:prSet/>
      <dgm:spPr/>
      <dgm:t>
        <a:bodyPr/>
        <a:lstStyle/>
        <a:p>
          <a:endParaRPr lang="en-US"/>
        </a:p>
      </dgm:t>
    </dgm:pt>
    <dgm:pt modelId="{3EA455BF-6D0C-46A3-8479-EDDE10CCB74D}" type="sibTrans" cxnId="{0983AA70-6D43-4C34-BFFD-D4124A467C18}">
      <dgm:prSet/>
      <dgm:spPr/>
      <dgm:t>
        <a:bodyPr/>
        <a:lstStyle/>
        <a:p>
          <a:endParaRPr lang="en-US"/>
        </a:p>
      </dgm:t>
    </dgm:pt>
    <dgm:pt modelId="{C8A6F693-EAF1-4399-B688-84C3A78B793A}">
      <dgm:prSet/>
      <dgm:spPr/>
      <dgm:t>
        <a:bodyPr/>
        <a:lstStyle/>
        <a:p>
          <a:pPr rtl="0">
            <a:lnSpc>
              <a:spcPct val="100000"/>
            </a:lnSpc>
          </a:pPr>
          <a:r>
            <a:rPr lang="en-US">
              <a:latin typeface="Arial Black"/>
            </a:rPr>
            <a:t>* </a:t>
          </a:r>
          <a:r>
            <a:rPr lang="en-US"/>
            <a:t>As such the </a:t>
          </a:r>
          <a:r>
            <a:rPr lang="en-US" b="1" u="sng"/>
            <a:t>initial</a:t>
          </a:r>
          <a:r>
            <a:rPr lang="en-US"/>
            <a:t> allocation for these programs at all schools will be $0. </a:t>
          </a:r>
        </a:p>
      </dgm:t>
    </dgm:pt>
    <dgm:pt modelId="{7F7D2BA5-74FC-4FF2-BEC6-FEA1F4B4B98F}" type="parTrans" cxnId="{1F6C7298-846B-4AF8-A30F-7EC84396998F}">
      <dgm:prSet/>
      <dgm:spPr/>
      <dgm:t>
        <a:bodyPr/>
        <a:lstStyle/>
        <a:p>
          <a:endParaRPr lang="en-US"/>
        </a:p>
      </dgm:t>
    </dgm:pt>
    <dgm:pt modelId="{D284F81C-01C3-497F-BCEF-C3EB7482FCD8}" type="sibTrans" cxnId="{1F6C7298-846B-4AF8-A30F-7EC84396998F}">
      <dgm:prSet/>
      <dgm:spPr/>
      <dgm:t>
        <a:bodyPr/>
        <a:lstStyle/>
        <a:p>
          <a:endParaRPr lang="en-US"/>
        </a:p>
      </dgm:t>
    </dgm:pt>
    <dgm:pt modelId="{2FD1542E-0106-4363-88EC-4E67BBA80FE6}">
      <dgm:prSet custT="1"/>
      <dgm:spPr/>
      <dgm:t>
        <a:bodyPr/>
        <a:lstStyle/>
        <a:p>
          <a:pPr>
            <a:lnSpc>
              <a:spcPct val="100000"/>
            </a:lnSpc>
            <a:defRPr b="1"/>
          </a:pPr>
          <a:r>
            <a:rPr lang="en-US" sz="3200" u="sng"/>
            <a:t>Process</a:t>
          </a:r>
          <a:endParaRPr lang="en-US" sz="3200"/>
        </a:p>
      </dgm:t>
    </dgm:pt>
    <dgm:pt modelId="{0C4B0086-D46F-4178-9F8F-9F059809F904}" type="parTrans" cxnId="{02676FCC-387C-4751-BCD6-B1F7C438DF1A}">
      <dgm:prSet/>
      <dgm:spPr/>
      <dgm:t>
        <a:bodyPr/>
        <a:lstStyle/>
        <a:p>
          <a:endParaRPr lang="en-US"/>
        </a:p>
      </dgm:t>
    </dgm:pt>
    <dgm:pt modelId="{ABE915C6-CD07-4046-B427-87C15C94E1F2}" type="sibTrans" cxnId="{02676FCC-387C-4751-BCD6-B1F7C438DF1A}">
      <dgm:prSet/>
      <dgm:spPr/>
      <dgm:t>
        <a:bodyPr/>
        <a:lstStyle/>
        <a:p>
          <a:endParaRPr lang="en-US"/>
        </a:p>
      </dgm:t>
    </dgm:pt>
    <dgm:pt modelId="{FE2C983B-6D85-439B-BAED-C5067729AB06}">
      <dgm:prSet/>
      <dgm:spPr/>
      <dgm:t>
        <a:bodyPr/>
        <a:lstStyle/>
        <a:p>
          <a:pPr rtl="0">
            <a:lnSpc>
              <a:spcPct val="100000"/>
            </a:lnSpc>
            <a:spcAft>
              <a:spcPts val="600"/>
            </a:spcAft>
          </a:pPr>
          <a:r>
            <a:rPr lang="en-US">
              <a:latin typeface="Arial Black"/>
            </a:rPr>
            <a:t>* </a:t>
          </a:r>
          <a:r>
            <a:rPr lang="en-US"/>
            <a:t>Principals will develop proposed requests for the personnel and non-personnel they need to support the Signature and/or Turnaround Programs at their schools.  </a:t>
          </a:r>
        </a:p>
      </dgm:t>
    </dgm:pt>
    <dgm:pt modelId="{F65B9D36-D983-4CA9-9791-3485429FBF61}" type="parTrans" cxnId="{C7A2AAFB-3278-4121-A422-F4BDF7EB3916}">
      <dgm:prSet/>
      <dgm:spPr/>
      <dgm:t>
        <a:bodyPr/>
        <a:lstStyle/>
        <a:p>
          <a:endParaRPr lang="en-US"/>
        </a:p>
      </dgm:t>
    </dgm:pt>
    <dgm:pt modelId="{9D117439-F4A1-471B-A9D6-A4A5270D82F4}" type="sibTrans" cxnId="{C7A2AAFB-3278-4121-A422-F4BDF7EB3916}">
      <dgm:prSet/>
      <dgm:spPr/>
      <dgm:t>
        <a:bodyPr/>
        <a:lstStyle/>
        <a:p>
          <a:endParaRPr lang="en-US"/>
        </a:p>
      </dgm:t>
    </dgm:pt>
    <dgm:pt modelId="{B3F0EBD5-89A5-41A7-B609-43D3D7C554C9}">
      <dgm:prSet/>
      <dgm:spPr/>
      <dgm:t>
        <a:bodyPr/>
        <a:lstStyle/>
        <a:p>
          <a:pPr rtl="0">
            <a:lnSpc>
              <a:spcPct val="100000"/>
            </a:lnSpc>
            <a:spcAft>
              <a:spcPts val="600"/>
            </a:spcAft>
          </a:pPr>
          <a:r>
            <a:rPr lang="en-US" b="0" u="sng">
              <a:latin typeface="Arial"/>
              <a:ea typeface="Calibri"/>
              <a:cs typeface="Calibri"/>
            </a:rPr>
            <a:t>* Principals will share and discuss their proposals and rationale for the proposals with their school GO Team for feedback.</a:t>
          </a:r>
          <a:r>
            <a:rPr lang="en-US">
              <a:latin typeface="Arial Black"/>
              <a:ea typeface="Calibri"/>
              <a:cs typeface="Calibri"/>
            </a:rPr>
            <a:t> </a:t>
          </a:r>
          <a:r>
            <a:rPr lang="en-US"/>
            <a:t> </a:t>
          </a:r>
        </a:p>
      </dgm:t>
    </dgm:pt>
    <dgm:pt modelId="{D41708FB-47F8-4122-B314-C1B89C9F3F0D}" type="parTrans" cxnId="{ED5900A8-619C-406D-A0B3-754FAF027EAD}">
      <dgm:prSet/>
      <dgm:spPr/>
      <dgm:t>
        <a:bodyPr/>
        <a:lstStyle/>
        <a:p>
          <a:endParaRPr lang="en-US"/>
        </a:p>
      </dgm:t>
    </dgm:pt>
    <dgm:pt modelId="{447683F4-C706-40E9-9CC8-5839EB0C32CC}" type="sibTrans" cxnId="{ED5900A8-619C-406D-A0B3-754FAF027EAD}">
      <dgm:prSet/>
      <dgm:spPr/>
      <dgm:t>
        <a:bodyPr/>
        <a:lstStyle/>
        <a:p>
          <a:endParaRPr lang="en-US"/>
        </a:p>
      </dgm:t>
    </dgm:pt>
    <dgm:pt modelId="{1FDF0A5D-9ABA-43A0-A204-95A7A7B6C92E}">
      <dgm:prSet/>
      <dgm:spPr/>
      <dgm:t>
        <a:bodyPr/>
        <a:lstStyle/>
        <a:p>
          <a:pPr rtl="0">
            <a:lnSpc>
              <a:spcPct val="100000"/>
            </a:lnSpc>
            <a:spcAft>
              <a:spcPts val="600"/>
            </a:spcAft>
          </a:pPr>
          <a:r>
            <a:rPr lang="en-US">
              <a:latin typeface="Arial Black"/>
            </a:rPr>
            <a:t>* </a:t>
          </a:r>
          <a:r>
            <a:rPr lang="en-US"/>
            <a:t>After discussing with their GO Team, principals will submit their request for review by January 31st.</a:t>
          </a:r>
          <a:r>
            <a:rPr lang="en-US">
              <a:latin typeface="Arial Black"/>
            </a:rPr>
            <a:t> </a:t>
          </a:r>
          <a:r>
            <a:rPr lang="en-US">
              <a:latin typeface="Arial"/>
              <a:cs typeface="Arial"/>
            </a:rPr>
            <a:t>Funding for these programs will be provided the week of February 3rd. </a:t>
          </a:r>
        </a:p>
      </dgm:t>
    </dgm:pt>
    <dgm:pt modelId="{06151A24-7BA2-4EC1-B070-80D14B7C1DBC}" type="parTrans" cxnId="{692AEDE1-1407-45F0-AB52-31C603C7B15B}">
      <dgm:prSet/>
      <dgm:spPr/>
      <dgm:t>
        <a:bodyPr/>
        <a:lstStyle/>
        <a:p>
          <a:endParaRPr lang="en-US"/>
        </a:p>
      </dgm:t>
    </dgm:pt>
    <dgm:pt modelId="{FD263A47-1CAA-45C8-B420-6B1AB00D3843}" type="sibTrans" cxnId="{692AEDE1-1407-45F0-AB52-31C603C7B15B}">
      <dgm:prSet/>
      <dgm:spPr/>
      <dgm:t>
        <a:bodyPr/>
        <a:lstStyle/>
        <a:p>
          <a:endParaRPr lang="en-US"/>
        </a:p>
      </dgm:t>
    </dgm:pt>
    <dgm:pt modelId="{EFA244B3-E1E9-472E-9088-352574DD3109}" type="pres">
      <dgm:prSet presAssocID="{91E2D9D8-0631-4FF8-A5E9-7CC467687891}" presName="root" presStyleCnt="0">
        <dgm:presLayoutVars>
          <dgm:dir/>
          <dgm:resizeHandles val="exact"/>
        </dgm:presLayoutVars>
      </dgm:prSet>
      <dgm:spPr/>
    </dgm:pt>
    <dgm:pt modelId="{B60B5060-DBD7-4D99-AEBE-7F7AF3C6B284}" type="pres">
      <dgm:prSet presAssocID="{D73FD818-638B-41FF-B143-B7B2FE5508BA}" presName="compNode" presStyleCnt="0"/>
      <dgm:spPr/>
    </dgm:pt>
    <dgm:pt modelId="{7FC23713-313B-4007-98C5-9B3864F1E659}" type="pres">
      <dgm:prSet presAssocID="{D73FD818-638B-41FF-B143-B7B2FE5508BA}" presName="iconRect" presStyleLbl="node1" presStyleIdx="0" presStyleCnt="2" custScaleX="113403" custScaleY="78220" custLinFactNeighborY="-63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C9F6275-F223-4290-861A-ED20F3D2160D}" type="pres">
      <dgm:prSet presAssocID="{D73FD818-638B-41FF-B143-B7B2FE5508BA}" presName="iconSpace" presStyleCnt="0"/>
      <dgm:spPr/>
    </dgm:pt>
    <dgm:pt modelId="{F6BFB254-F64B-4179-907B-86DAB7182656}" type="pres">
      <dgm:prSet presAssocID="{D73FD818-638B-41FF-B143-B7B2FE5508BA}" presName="parTx" presStyleLbl="revTx" presStyleIdx="0" presStyleCnt="4" custLinFactY="-27308" custLinFactNeighborX="461" custLinFactNeighborY="-100000">
        <dgm:presLayoutVars>
          <dgm:chMax val="0"/>
          <dgm:chPref val="0"/>
        </dgm:presLayoutVars>
      </dgm:prSet>
      <dgm:spPr/>
    </dgm:pt>
    <dgm:pt modelId="{AD8EFB18-ADF9-4078-ADBF-FB028AD55526}" type="pres">
      <dgm:prSet presAssocID="{D73FD818-638B-41FF-B143-B7B2FE5508BA}" presName="txSpace" presStyleCnt="0"/>
      <dgm:spPr/>
    </dgm:pt>
    <dgm:pt modelId="{A7A65C3E-942C-434A-8EBB-D23C7D65CCBA}" type="pres">
      <dgm:prSet presAssocID="{D73FD818-638B-41FF-B143-B7B2FE5508BA}" presName="desTx" presStyleLbl="revTx" presStyleIdx="1" presStyleCnt="4" custLinFactNeighborX="-692" custLinFactNeighborY="-28783">
        <dgm:presLayoutVars/>
      </dgm:prSet>
      <dgm:spPr/>
    </dgm:pt>
    <dgm:pt modelId="{D481E210-E003-4BF9-BA61-A7154D04242A}" type="pres">
      <dgm:prSet presAssocID="{95570ACA-652E-4DD5-B00A-D9059C8903CC}" presName="sibTrans" presStyleCnt="0"/>
      <dgm:spPr/>
    </dgm:pt>
    <dgm:pt modelId="{38C8C16A-DDC4-43B1-9E77-8FAC36D0AD7F}" type="pres">
      <dgm:prSet presAssocID="{2FD1542E-0106-4363-88EC-4E67BBA80FE6}" presName="compNode" presStyleCnt="0"/>
      <dgm:spPr/>
    </dgm:pt>
    <dgm:pt modelId="{D425D025-37E5-47EC-9632-48C8FB4ED6AD}" type="pres">
      <dgm:prSet presAssocID="{2FD1542E-0106-4363-88EC-4E67BBA80FE6}" presName="iconRect" presStyleLbl="node1" presStyleIdx="1" presStyleCnt="2" custLinFactNeighborX="-659" custLinFactNeighborY="-476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879E322-E969-42DA-927A-C473D3AD3546}" type="pres">
      <dgm:prSet presAssocID="{2FD1542E-0106-4363-88EC-4E67BBA80FE6}" presName="iconSpace" presStyleCnt="0"/>
      <dgm:spPr/>
    </dgm:pt>
    <dgm:pt modelId="{8F055027-061B-4AB4-93D0-F6E408843C69}" type="pres">
      <dgm:prSet presAssocID="{2FD1542E-0106-4363-88EC-4E67BBA80FE6}" presName="parTx" presStyleLbl="revTx" presStyleIdx="2" presStyleCnt="4" custLinFactNeighborX="-231" custLinFactNeighborY="-94173">
        <dgm:presLayoutVars>
          <dgm:chMax val="0"/>
          <dgm:chPref val="0"/>
        </dgm:presLayoutVars>
      </dgm:prSet>
      <dgm:spPr/>
    </dgm:pt>
    <dgm:pt modelId="{450B1790-58AC-4DC4-ACD7-8728EEF2172D}" type="pres">
      <dgm:prSet presAssocID="{2FD1542E-0106-4363-88EC-4E67BBA80FE6}" presName="txSpace" presStyleCnt="0"/>
      <dgm:spPr/>
    </dgm:pt>
    <dgm:pt modelId="{3AB6420D-7123-448A-BA39-76E75EAD54C2}" type="pres">
      <dgm:prSet presAssocID="{2FD1542E-0106-4363-88EC-4E67BBA80FE6}" presName="desTx" presStyleLbl="revTx" presStyleIdx="3" presStyleCnt="4" custLinFactNeighborX="-1844" custLinFactNeighborY="-24617">
        <dgm:presLayoutVars/>
      </dgm:prSet>
      <dgm:spPr/>
    </dgm:pt>
  </dgm:ptLst>
  <dgm:cxnLst>
    <dgm:cxn modelId="{F71DFB0E-7A19-46A6-B4D1-802F08987E17}" type="presOf" srcId="{FE2C983B-6D85-439B-BAED-C5067729AB06}" destId="{3AB6420D-7123-448A-BA39-76E75EAD54C2}" srcOrd="0" destOrd="0" presId="urn:microsoft.com/office/officeart/2018/2/layout/IconLabelDescriptionList"/>
    <dgm:cxn modelId="{99334A19-86E5-4A79-BD89-BC252E4BBDDD}" type="presOf" srcId="{1873B92A-C3B8-4D92-8D82-A6BDDA1199AB}" destId="{A7A65C3E-942C-434A-8EBB-D23C7D65CCBA}" srcOrd="0" destOrd="0" presId="urn:microsoft.com/office/officeart/2018/2/layout/IconLabelDescriptionList"/>
    <dgm:cxn modelId="{96F9405F-8916-455E-BDF4-E99D6D0A74AE}" srcId="{D73FD818-638B-41FF-B143-B7B2FE5508BA}" destId="{1873B92A-C3B8-4D92-8D82-A6BDDA1199AB}" srcOrd="0" destOrd="0" parTransId="{CFE1E0F9-59E9-4AEE-9BC4-315FAEEAA7F9}" sibTransId="{759AF8DD-4134-409A-9706-E4FBD43853B7}"/>
    <dgm:cxn modelId="{233FDA45-EBB0-4A0F-B303-73A9337CB1C2}" type="presOf" srcId="{2FD1542E-0106-4363-88EC-4E67BBA80FE6}" destId="{8F055027-061B-4AB4-93D0-F6E408843C69}" srcOrd="0" destOrd="0" presId="urn:microsoft.com/office/officeart/2018/2/layout/IconLabelDescriptionList"/>
    <dgm:cxn modelId="{0983AA70-6D43-4C34-BFFD-D4124A467C18}" srcId="{D73FD818-638B-41FF-B143-B7B2FE5508BA}" destId="{82A814D1-4523-4DC6-B2D4-08C75A31C79B}" srcOrd="1" destOrd="0" parTransId="{1AD7C0C3-00DD-44CD-859F-E2FE9768A3A9}" sibTransId="{3EA455BF-6D0C-46A3-8479-EDDE10CCB74D}"/>
    <dgm:cxn modelId="{06274D76-016F-4A67-8D0E-1046C87611E3}" type="presOf" srcId="{B3F0EBD5-89A5-41A7-B609-43D3D7C554C9}" destId="{3AB6420D-7123-448A-BA39-76E75EAD54C2}" srcOrd="0" destOrd="1" presId="urn:microsoft.com/office/officeart/2018/2/layout/IconLabelDescriptionList"/>
    <dgm:cxn modelId="{C31C137D-8548-408B-9C97-390ED850722C}" type="presOf" srcId="{1FDF0A5D-9ABA-43A0-A204-95A7A7B6C92E}" destId="{3AB6420D-7123-448A-BA39-76E75EAD54C2}" srcOrd="0" destOrd="2" presId="urn:microsoft.com/office/officeart/2018/2/layout/IconLabelDescriptionList"/>
    <dgm:cxn modelId="{EEA3D486-8B5C-4387-85FA-5C03E3FDF222}" type="presOf" srcId="{C8A6F693-EAF1-4399-B688-84C3A78B793A}" destId="{A7A65C3E-942C-434A-8EBB-D23C7D65CCBA}" srcOrd="0" destOrd="2" presId="urn:microsoft.com/office/officeart/2018/2/layout/IconLabelDescriptionList"/>
    <dgm:cxn modelId="{1F6C7298-846B-4AF8-A30F-7EC84396998F}" srcId="{D73FD818-638B-41FF-B143-B7B2FE5508BA}" destId="{C8A6F693-EAF1-4399-B688-84C3A78B793A}" srcOrd="2" destOrd="0" parTransId="{7F7D2BA5-74FC-4FF2-BEC6-FEA1F4B4B98F}" sibTransId="{D284F81C-01C3-497F-BCEF-C3EB7482FCD8}"/>
    <dgm:cxn modelId="{274364A1-F6CD-4712-9EC4-1A56D1DEDC13}" type="presOf" srcId="{91E2D9D8-0631-4FF8-A5E9-7CC467687891}" destId="{EFA244B3-E1E9-472E-9088-352574DD3109}" srcOrd="0" destOrd="0" presId="urn:microsoft.com/office/officeart/2018/2/layout/IconLabelDescriptionList"/>
    <dgm:cxn modelId="{ED5900A8-619C-406D-A0B3-754FAF027EAD}" srcId="{2FD1542E-0106-4363-88EC-4E67BBA80FE6}" destId="{B3F0EBD5-89A5-41A7-B609-43D3D7C554C9}" srcOrd="1" destOrd="0" parTransId="{D41708FB-47F8-4122-B314-C1B89C9F3F0D}" sibTransId="{447683F4-C706-40E9-9CC8-5839EB0C32CC}"/>
    <dgm:cxn modelId="{A70B09B6-E60B-4221-9891-3814943B7366}" type="presOf" srcId="{82A814D1-4523-4DC6-B2D4-08C75A31C79B}" destId="{A7A65C3E-942C-434A-8EBB-D23C7D65CCBA}" srcOrd="0" destOrd="1" presId="urn:microsoft.com/office/officeart/2018/2/layout/IconLabelDescriptionList"/>
    <dgm:cxn modelId="{02676FCC-387C-4751-BCD6-B1F7C438DF1A}" srcId="{91E2D9D8-0631-4FF8-A5E9-7CC467687891}" destId="{2FD1542E-0106-4363-88EC-4E67BBA80FE6}" srcOrd="1" destOrd="0" parTransId="{0C4B0086-D46F-4178-9F8F-9F059809F904}" sibTransId="{ABE915C6-CD07-4046-B427-87C15C94E1F2}"/>
    <dgm:cxn modelId="{544FA5CF-FF8A-426F-8E42-95BF856B1223}" type="presOf" srcId="{D73FD818-638B-41FF-B143-B7B2FE5508BA}" destId="{F6BFB254-F64B-4179-907B-86DAB7182656}" srcOrd="0" destOrd="0" presId="urn:microsoft.com/office/officeart/2018/2/layout/IconLabelDescriptionList"/>
    <dgm:cxn modelId="{692AEDE1-1407-45F0-AB52-31C603C7B15B}" srcId="{2FD1542E-0106-4363-88EC-4E67BBA80FE6}" destId="{1FDF0A5D-9ABA-43A0-A204-95A7A7B6C92E}" srcOrd="2" destOrd="0" parTransId="{06151A24-7BA2-4EC1-B070-80D14B7C1DBC}" sibTransId="{FD263A47-1CAA-45C8-B420-6B1AB00D3843}"/>
    <dgm:cxn modelId="{FB6701E3-7268-43A4-B76D-FF852B343B65}" srcId="{91E2D9D8-0631-4FF8-A5E9-7CC467687891}" destId="{D73FD818-638B-41FF-B143-B7B2FE5508BA}" srcOrd="0" destOrd="0" parTransId="{133586D8-4658-4B62-9DA0-DE180D4D81FD}" sibTransId="{95570ACA-652E-4DD5-B00A-D9059C8903CC}"/>
    <dgm:cxn modelId="{C7A2AAFB-3278-4121-A422-F4BDF7EB3916}" srcId="{2FD1542E-0106-4363-88EC-4E67BBA80FE6}" destId="{FE2C983B-6D85-439B-BAED-C5067729AB06}" srcOrd="0" destOrd="0" parTransId="{F65B9D36-D983-4CA9-9791-3485429FBF61}" sibTransId="{9D117439-F4A1-471B-A9D6-A4A5270D82F4}"/>
    <dgm:cxn modelId="{BBE0A339-2AC7-4A70-88C7-F3ABC0C4557B}" type="presParOf" srcId="{EFA244B3-E1E9-472E-9088-352574DD3109}" destId="{B60B5060-DBD7-4D99-AEBE-7F7AF3C6B284}" srcOrd="0" destOrd="0" presId="urn:microsoft.com/office/officeart/2018/2/layout/IconLabelDescriptionList"/>
    <dgm:cxn modelId="{54DA4B71-21CC-4ADF-B004-9B527B84C5EA}" type="presParOf" srcId="{B60B5060-DBD7-4D99-AEBE-7F7AF3C6B284}" destId="{7FC23713-313B-4007-98C5-9B3864F1E659}" srcOrd="0" destOrd="0" presId="urn:microsoft.com/office/officeart/2018/2/layout/IconLabelDescriptionList"/>
    <dgm:cxn modelId="{89FE5CB8-BA5A-4EDA-94B7-4F3BD118F28D}" type="presParOf" srcId="{B60B5060-DBD7-4D99-AEBE-7F7AF3C6B284}" destId="{2C9F6275-F223-4290-861A-ED20F3D2160D}" srcOrd="1" destOrd="0" presId="urn:microsoft.com/office/officeart/2018/2/layout/IconLabelDescriptionList"/>
    <dgm:cxn modelId="{BD0563F8-0256-43B7-A05F-516408F1E51B}" type="presParOf" srcId="{B60B5060-DBD7-4D99-AEBE-7F7AF3C6B284}" destId="{F6BFB254-F64B-4179-907B-86DAB7182656}" srcOrd="2" destOrd="0" presId="urn:microsoft.com/office/officeart/2018/2/layout/IconLabelDescriptionList"/>
    <dgm:cxn modelId="{2224284F-A650-4A97-8782-C588FFAD91A4}" type="presParOf" srcId="{B60B5060-DBD7-4D99-AEBE-7F7AF3C6B284}" destId="{AD8EFB18-ADF9-4078-ADBF-FB028AD55526}" srcOrd="3" destOrd="0" presId="urn:microsoft.com/office/officeart/2018/2/layout/IconLabelDescriptionList"/>
    <dgm:cxn modelId="{53BBCBCA-6573-4A4E-BA8F-87B8B891F923}" type="presParOf" srcId="{B60B5060-DBD7-4D99-AEBE-7F7AF3C6B284}" destId="{A7A65C3E-942C-434A-8EBB-D23C7D65CCBA}" srcOrd="4" destOrd="0" presId="urn:microsoft.com/office/officeart/2018/2/layout/IconLabelDescriptionList"/>
    <dgm:cxn modelId="{891C5F38-F8BC-4E85-963D-A07CA5141119}" type="presParOf" srcId="{EFA244B3-E1E9-472E-9088-352574DD3109}" destId="{D481E210-E003-4BF9-BA61-A7154D04242A}" srcOrd="1" destOrd="0" presId="urn:microsoft.com/office/officeart/2018/2/layout/IconLabelDescriptionList"/>
    <dgm:cxn modelId="{17495C33-2360-49EB-B805-BECD50F84668}" type="presParOf" srcId="{EFA244B3-E1E9-472E-9088-352574DD3109}" destId="{38C8C16A-DDC4-43B1-9E77-8FAC36D0AD7F}" srcOrd="2" destOrd="0" presId="urn:microsoft.com/office/officeart/2018/2/layout/IconLabelDescriptionList"/>
    <dgm:cxn modelId="{CC6D51C6-372C-4087-9DD2-7D285BCF2BC0}" type="presParOf" srcId="{38C8C16A-DDC4-43B1-9E77-8FAC36D0AD7F}" destId="{D425D025-37E5-47EC-9632-48C8FB4ED6AD}" srcOrd="0" destOrd="0" presId="urn:microsoft.com/office/officeart/2018/2/layout/IconLabelDescriptionList"/>
    <dgm:cxn modelId="{5A1E70D7-8038-453F-B2DC-A294C05CD95D}" type="presParOf" srcId="{38C8C16A-DDC4-43B1-9E77-8FAC36D0AD7F}" destId="{6879E322-E969-42DA-927A-C473D3AD3546}" srcOrd="1" destOrd="0" presId="urn:microsoft.com/office/officeart/2018/2/layout/IconLabelDescriptionList"/>
    <dgm:cxn modelId="{DCC9CC74-EB19-4BAE-B0B9-170523CA053B}" type="presParOf" srcId="{38C8C16A-DDC4-43B1-9E77-8FAC36D0AD7F}" destId="{8F055027-061B-4AB4-93D0-F6E408843C69}" srcOrd="2" destOrd="0" presId="urn:microsoft.com/office/officeart/2018/2/layout/IconLabelDescriptionList"/>
    <dgm:cxn modelId="{0A1E5321-34D6-46D6-867F-AE3AAF60FBAC}" type="presParOf" srcId="{38C8C16A-DDC4-43B1-9E77-8FAC36D0AD7F}" destId="{450B1790-58AC-4DC4-ACD7-8728EEF2172D}" srcOrd="3" destOrd="0" presId="urn:microsoft.com/office/officeart/2018/2/layout/IconLabelDescriptionList"/>
    <dgm:cxn modelId="{913F15E5-2880-4950-AE54-09E43C232638}" type="presParOf" srcId="{38C8C16A-DDC4-43B1-9E77-8FAC36D0AD7F}" destId="{3AB6420D-7123-448A-BA39-76E75EAD54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Sabon Next LT"/>
              <a:ea typeface="+mn-ea"/>
              <a:cs typeface="+mn-cs"/>
            </a:rPr>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prstGeom prst="round2Same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Sabon Next LT"/>
              <a:ea typeface="+mn-ea"/>
              <a:cs typeface="+mn-cs"/>
            </a:rPr>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a:xfrm rot="5400000">
          <a:off x="5648159" y="-1878006"/>
          <a:ext cx="2001223" cy="6257666"/>
        </a:xfrm>
        <a:prstGeom prst="round2Same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Sabon Next LT"/>
              <a:ea typeface="+mn-ea"/>
              <a:cs typeface="+mn-cs"/>
            </a:rPr>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a:xfrm rot="5400000">
          <a:off x="5648159" y="-1878006"/>
          <a:ext cx="2001223" cy="6257666"/>
        </a:xfrm>
        <a:prstGeom prst="round2Same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Sabon Next LT"/>
              <a:ea typeface="+mn-ea"/>
              <a:cs typeface="+mn-cs"/>
            </a:rPr>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a:xfrm>
          <a:off x="0" y="2626668"/>
          <a:ext cx="3519937" cy="2501529"/>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Sabon Next LT"/>
              <a:ea typeface="+mn-ea"/>
              <a:cs typeface="+mn-cs"/>
            </a:rPr>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a:xfrm rot="5400000">
          <a:off x="5648159" y="748599"/>
          <a:ext cx="2001223" cy="6257666"/>
        </a:xfrm>
        <a:prstGeom prst="round2Same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Sabon Next LT"/>
              <a:ea typeface="+mn-ea"/>
              <a:cs typeface="+mn-cs"/>
            </a:rPr>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a:xfrm rot="5400000">
          <a:off x="5648159" y="748599"/>
          <a:ext cx="2001223" cy="6257666"/>
        </a:xfrm>
        <a:prstGeom prst="round2Same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Sabon Next LT"/>
              <a:ea typeface="+mn-ea"/>
              <a:cs typeface="+mn-cs"/>
            </a:rPr>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a:xfrm rot="5400000">
          <a:off x="5648159" y="748599"/>
          <a:ext cx="2001223" cy="6257666"/>
        </a:xfrm>
        <a:prstGeom prst="round2Same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Sabon Next LT"/>
              <a:ea typeface="+mn-ea"/>
              <a:cs typeface="+mn-cs"/>
            </a:rPr>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21109"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248146" y="1560208"/>
          <a:ext cx="627052" cy="6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333905"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333905" y="1333172"/>
        <a:ext cx="2548367" cy="1081125"/>
      </dsp:txXfrm>
    </dsp:sp>
    <dsp:sp modelId="{63A3B17D-07DC-456E-A05A-49DCCB953724}">
      <dsp:nvSpPr>
        <dsp:cNvPr id="0" name=""/>
        <dsp:cNvSpPr/>
      </dsp:nvSpPr>
      <dsp:spPr>
        <a:xfrm>
          <a:off x="4326306"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4553342" y="1560208"/>
          <a:ext cx="627052" cy="627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5639101"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5639101" y="1333172"/>
        <a:ext cx="2548367" cy="1081125"/>
      </dsp:txXfrm>
    </dsp:sp>
    <dsp:sp modelId="{32B9B227-73A0-472B-98B4-51AA6536D03A}">
      <dsp:nvSpPr>
        <dsp:cNvPr id="0" name=""/>
        <dsp:cNvSpPr/>
      </dsp:nvSpPr>
      <dsp:spPr>
        <a:xfrm>
          <a:off x="21109"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248146" y="3630323"/>
          <a:ext cx="627052" cy="627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333905"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333905" y="3403287"/>
        <a:ext cx="2548367" cy="1081125"/>
      </dsp:txXfrm>
    </dsp:sp>
    <dsp:sp modelId="{8F7ACF33-3DCE-4048-B76C-1F6B05F28B28}">
      <dsp:nvSpPr>
        <dsp:cNvPr id="0" name=""/>
        <dsp:cNvSpPr/>
      </dsp:nvSpPr>
      <dsp:spPr>
        <a:xfrm>
          <a:off x="4326306"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4553342" y="3630323"/>
          <a:ext cx="627052" cy="6270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5639101"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5639101" y="3403287"/>
        <a:ext cx="2548367" cy="1081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3">
                <a:hueOff val="-3599548"/>
                <a:satOff val="23386"/>
                <a:lumOff val="4183"/>
                <a:alphaOff val="0"/>
                <a:satMod val="103000"/>
                <a:lumMod val="102000"/>
                <a:tint val="94000"/>
              </a:schemeClr>
            </a:gs>
            <a:gs pos="50000">
              <a:schemeClr val="accent3">
                <a:hueOff val="-3599548"/>
                <a:satOff val="23386"/>
                <a:lumOff val="4183"/>
                <a:alphaOff val="0"/>
                <a:satMod val="110000"/>
                <a:lumMod val="100000"/>
                <a:shade val="100000"/>
              </a:schemeClr>
            </a:gs>
            <a:gs pos="100000">
              <a:schemeClr val="accent3">
                <a:hueOff val="-3599548"/>
                <a:satOff val="23386"/>
                <a:lumOff val="41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3599548"/>
              <a:satOff val="23386"/>
              <a:lumOff val="41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3">
                <a:hueOff val="-7199095"/>
                <a:satOff val="46771"/>
                <a:lumOff val="8367"/>
                <a:alphaOff val="0"/>
                <a:satMod val="103000"/>
                <a:lumMod val="102000"/>
                <a:tint val="94000"/>
              </a:schemeClr>
            </a:gs>
            <a:gs pos="50000">
              <a:schemeClr val="accent3">
                <a:hueOff val="-7199095"/>
                <a:satOff val="46771"/>
                <a:lumOff val="8367"/>
                <a:alphaOff val="0"/>
                <a:satMod val="110000"/>
                <a:lumMod val="100000"/>
                <a:shade val="100000"/>
              </a:schemeClr>
            </a:gs>
            <a:gs pos="100000">
              <a:schemeClr val="accent3">
                <a:hueOff val="-7199095"/>
                <a:satOff val="46771"/>
                <a:lumOff val="83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7199095"/>
              <a:satOff val="46771"/>
              <a:lumOff val="836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3">
                <a:hueOff val="-10798642"/>
                <a:satOff val="70157"/>
                <a:lumOff val="12550"/>
                <a:alphaOff val="0"/>
                <a:satMod val="103000"/>
                <a:lumMod val="102000"/>
                <a:tint val="94000"/>
              </a:schemeClr>
            </a:gs>
            <a:gs pos="50000">
              <a:schemeClr val="accent3">
                <a:hueOff val="-10798642"/>
                <a:satOff val="70157"/>
                <a:lumOff val="12550"/>
                <a:alphaOff val="0"/>
                <a:satMod val="110000"/>
                <a:lumMod val="100000"/>
                <a:shade val="100000"/>
              </a:schemeClr>
            </a:gs>
            <a:gs pos="100000">
              <a:schemeClr val="accent3">
                <a:hueOff val="-10798642"/>
                <a:satOff val="70157"/>
                <a:lumOff val="125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3">
              <a:hueOff val="-10798642"/>
              <a:satOff val="70157"/>
              <a:lumOff val="1255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t>Step 1                             </a:t>
          </a:r>
          <a:r>
            <a:rPr lang="en-US" sz="1400" kern="1200">
              <a:latin typeface="Arial"/>
            </a:rPr>
            <a:t>Update</a:t>
          </a:r>
          <a:r>
            <a:rPr lang="en-US" sz="1400" b="0" kern="1200"/>
            <a:t> </a:t>
          </a:r>
          <a:r>
            <a:rPr lang="en-US" sz="1400" kern="1200"/>
            <a:t>Strategic Plan</a:t>
          </a:r>
          <a:r>
            <a:rPr lang="en-US" sz="1400" kern="1200">
              <a:latin typeface="Arial"/>
            </a:rPr>
            <a:t> &amp; Rank Priorities</a:t>
          </a:r>
          <a:endParaRPr lang="en-US" sz="1400" kern="1200"/>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chemeClr val="accent2">
            <a:shade val="80000"/>
            <a:hueOff val="-38324"/>
            <a:satOff val="-3775"/>
            <a:lumOff val="2601"/>
            <a:alphaOff val="0"/>
          </a:schemeClr>
        </a:solidFill>
        <a:ln w="12700" cap="flat" cmpd="sng" algn="ctr">
          <a:solidFill>
            <a:schemeClr val="accent2">
              <a:shade val="80000"/>
              <a:hueOff val="-38324"/>
              <a:satOff val="-3775"/>
              <a:lumOff val="26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chemeClr val="accent2">
            <a:shade val="80000"/>
            <a:hueOff val="-76647"/>
            <a:satOff val="-7550"/>
            <a:lumOff val="5202"/>
            <a:alphaOff val="0"/>
          </a:schemeClr>
        </a:solidFill>
        <a:ln w="12700" cap="flat" cmpd="sng" algn="ctr">
          <a:solidFill>
            <a:schemeClr val="accent2">
              <a:shade val="80000"/>
              <a:hueOff val="-76647"/>
              <a:satOff val="-7550"/>
              <a:lumOff val="52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Step 2 </a:t>
          </a:r>
          <a:r>
            <a:rPr lang="en-US" sz="1400" b="0" u="sng" kern="1200" dirty="0"/>
            <a:t>Pri</a:t>
          </a:r>
          <a:r>
            <a:rPr lang="en-US" sz="1400" u="sng" kern="1200" dirty="0"/>
            <a:t>ncipals</a:t>
          </a:r>
          <a:r>
            <a:rPr lang="en-US" sz="1400" kern="1200" dirty="0"/>
            <a:t> Workshop   FY </a:t>
          </a:r>
          <a:r>
            <a:rPr lang="en-US" sz="1400" kern="1200" dirty="0">
              <a:latin typeface="Arial"/>
            </a:rPr>
            <a:t>26</a:t>
          </a:r>
          <a:r>
            <a:rPr lang="en-US" sz="1400" kern="1200" dirty="0"/>
            <a:t> Budget</a:t>
          </a:r>
        </a:p>
        <a:p>
          <a:pPr marL="0" lvl="0" indent="0" algn="l" defTabSz="711200">
            <a:lnSpc>
              <a:spcPct val="90000"/>
            </a:lnSpc>
            <a:spcBef>
              <a:spcPct val="0"/>
            </a:spcBef>
            <a:spcAft>
              <a:spcPct val="35000"/>
            </a:spcAft>
            <a:buNone/>
          </a:pPr>
          <a:r>
            <a:rPr lang="en-US" sz="1200" kern="1200" dirty="0">
              <a:solidFill>
                <a:srgbClr val="FF0000"/>
              </a:solidFill>
              <a:latin typeface="Calibri"/>
              <a:ea typeface="Calibri"/>
              <a:cs typeface="Times New Roman"/>
            </a:rPr>
            <a:t>January 15</a:t>
          </a:r>
          <a:r>
            <a:rPr lang="en-US" sz="1200" kern="1200" dirty="0">
              <a:latin typeface="Calibri"/>
              <a:ea typeface="Calibri"/>
              <a:cs typeface="Times New Roman"/>
            </a:rPr>
            <a:t> </a:t>
          </a:r>
          <a:r>
            <a:rPr lang="en-US" sz="1200" kern="1200" baseline="30000" dirty="0">
              <a:latin typeface="Calibri"/>
              <a:ea typeface="Calibri"/>
              <a:cs typeface="Times New Roman"/>
            </a:rPr>
            <a:t> </a:t>
          </a:r>
          <a:endParaRPr lang="en-US" sz="1200" kern="1200" dirty="0">
            <a:latin typeface="Calibri"/>
            <a:ea typeface="Calibri"/>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chemeClr val="accent2">
            <a:shade val="80000"/>
            <a:hueOff val="-114971"/>
            <a:satOff val="-11324"/>
            <a:lumOff val="7803"/>
            <a:alphaOff val="0"/>
          </a:schemeClr>
        </a:solidFill>
        <a:ln w="12700" cap="flat" cmpd="sng" algn="ctr">
          <a:solidFill>
            <a:schemeClr val="accent2">
              <a:shade val="80000"/>
              <a:hueOff val="-114971"/>
              <a:satOff val="-11324"/>
              <a:lumOff val="780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chemeClr val="accent2">
            <a:shade val="80000"/>
            <a:hueOff val="-153294"/>
            <a:satOff val="-15099"/>
            <a:lumOff val="10404"/>
            <a:alphaOff val="0"/>
          </a:schemeClr>
        </a:solidFill>
        <a:ln w="12700" cap="flat" cmpd="sng" algn="ctr">
          <a:solidFill>
            <a:schemeClr val="accent2">
              <a:shade val="80000"/>
              <a:hueOff val="-153294"/>
              <a:satOff val="-15099"/>
              <a:lumOff val="104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Step 3              </a:t>
          </a:r>
          <a:r>
            <a:rPr lang="en-US" sz="1400" u="sng" kern="1200" dirty="0"/>
            <a:t>GO Team</a:t>
          </a:r>
          <a:r>
            <a:rPr lang="en-US" sz="1400" kern="1200" dirty="0"/>
            <a:t> Initial Budget Session</a:t>
          </a:r>
        </a:p>
        <a:p>
          <a:pPr marL="0" lvl="0" indent="0" algn="l" defTabSz="711200" rtl="0">
            <a:lnSpc>
              <a:spcPct val="90000"/>
            </a:lnSpc>
            <a:spcBef>
              <a:spcPct val="0"/>
            </a:spcBef>
            <a:spcAft>
              <a:spcPct val="35000"/>
            </a:spcAft>
            <a:buNone/>
          </a:pPr>
          <a:r>
            <a:rPr lang="en-US" sz="1200" kern="1200" dirty="0">
              <a:solidFill>
                <a:srgbClr val="FF0000"/>
              </a:solidFill>
              <a:latin typeface="Calibri"/>
              <a:ea typeface="Calibri"/>
              <a:cs typeface="Times New Roman"/>
            </a:rPr>
            <a:t>January 15-31</a:t>
          </a:r>
          <a:r>
            <a:rPr lang="en-US" sz="1200" kern="1200" dirty="0">
              <a:latin typeface="Calibri"/>
            </a:rPr>
            <a:t> </a:t>
          </a:r>
          <a:endParaRPr lang="en-US" sz="1200" kern="1200" dirty="0"/>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chemeClr val="accent2">
            <a:shade val="80000"/>
            <a:hueOff val="-191618"/>
            <a:satOff val="-18874"/>
            <a:lumOff val="13005"/>
            <a:alphaOff val="0"/>
          </a:schemeClr>
        </a:solidFill>
        <a:ln w="12700" cap="flat" cmpd="sng" algn="ctr">
          <a:solidFill>
            <a:schemeClr val="accent2">
              <a:shade val="80000"/>
              <a:hueOff val="-191618"/>
              <a:satOff val="-18874"/>
              <a:lumOff val="130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chemeClr val="accent2">
            <a:shade val="80000"/>
            <a:hueOff val="-229942"/>
            <a:satOff val="-22649"/>
            <a:lumOff val="15606"/>
            <a:alphaOff val="0"/>
          </a:schemeClr>
        </a:solidFill>
        <a:ln w="12700" cap="flat" cmpd="sng" algn="ctr">
          <a:solidFill>
            <a:schemeClr val="accent2">
              <a:shade val="80000"/>
              <a:hueOff val="-229942"/>
              <a:satOff val="-22649"/>
              <a:lumOff val="156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chemeClr val="accent2">
            <a:shade val="80000"/>
            <a:hueOff val="-268265"/>
            <a:satOff val="-26424"/>
            <a:lumOff val="18206"/>
            <a:alphaOff val="0"/>
          </a:schemeClr>
        </a:solidFill>
        <a:ln w="12700" cap="flat" cmpd="sng" algn="ctr">
          <a:solidFill>
            <a:schemeClr val="accent2">
              <a:shade val="80000"/>
              <a:hueOff val="-268265"/>
              <a:satOff val="-26424"/>
              <a:lumOff val="182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chemeClr val="accent2">
            <a:shade val="80000"/>
            <a:hueOff val="-306589"/>
            <a:satOff val="-30198"/>
            <a:lumOff val="20807"/>
            <a:alphaOff val="0"/>
          </a:schemeClr>
        </a:solidFill>
        <a:ln w="12700" cap="flat" cmpd="sng" algn="ctr">
          <a:solidFill>
            <a:schemeClr val="accent2">
              <a:shade val="80000"/>
              <a:hueOff val="-306589"/>
              <a:satOff val="-30198"/>
              <a:lumOff val="2080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dirty="0">
              <a:latin typeface="Arial"/>
              <a:ea typeface="+mn-ea"/>
              <a:cs typeface="+mn-cs"/>
            </a:rPr>
            <a:t>Step 5</a:t>
          </a:r>
          <a:r>
            <a:rPr lang="en-US" sz="1600" b="1" kern="1200" dirty="0">
              <a:latin typeface="Arial"/>
              <a:ea typeface="+mn-ea"/>
              <a:cs typeface="+mn-cs"/>
            </a:rPr>
            <a:t>* </a:t>
          </a:r>
          <a:r>
            <a:rPr lang="en-US" sz="1200" b="1" kern="1200" dirty="0">
              <a:latin typeface="Arial"/>
              <a:ea typeface="+mn-ea"/>
              <a:cs typeface="+mn-cs"/>
            </a:rPr>
            <a:t> </a:t>
          </a:r>
          <a:r>
            <a:rPr lang="en-US" sz="1200" b="1" kern="1200" dirty="0"/>
            <a:t>          </a:t>
          </a:r>
          <a:r>
            <a:rPr lang="en-US" sz="1200" b="0" kern="1200" dirty="0"/>
            <a:t> </a:t>
          </a:r>
          <a:r>
            <a:rPr lang="en-US" sz="1400" b="0" u="sng" kern="1200" dirty="0">
              <a:latin typeface="Arial"/>
              <a:ea typeface="+mn-ea"/>
              <a:cs typeface="+mn-cs"/>
            </a:rPr>
            <a:t>GO Team</a:t>
          </a:r>
          <a:r>
            <a:rPr lang="en-US" sz="1400" b="0" kern="1200" dirty="0">
              <a:latin typeface="Arial"/>
              <a:ea typeface="+mn-ea"/>
              <a:cs typeface="+mn-cs"/>
            </a:rPr>
            <a:t> Feedback Mtg. </a:t>
          </a:r>
          <a:r>
            <a:rPr lang="en-US" sz="1200" b="0" kern="1200" dirty="0"/>
            <a:t>       </a:t>
          </a:r>
          <a:r>
            <a:rPr lang="en-US" sz="1200" kern="1200" dirty="0">
              <a:solidFill>
                <a:srgbClr val="FF0000"/>
              </a:solidFill>
              <a:latin typeface="Calibri"/>
              <a:ea typeface="Calibri"/>
              <a:cs typeface="Times New Roman"/>
            </a:rPr>
            <a:t>  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chemeClr val="accent2">
            <a:shade val="80000"/>
            <a:hueOff val="-344913"/>
            <a:satOff val="-33973"/>
            <a:lumOff val="23408"/>
            <a:alphaOff val="0"/>
          </a:schemeClr>
        </a:solidFill>
        <a:ln w="12700" cap="flat" cmpd="sng" algn="ctr">
          <a:solidFill>
            <a:schemeClr val="accent2">
              <a:shade val="80000"/>
              <a:hueOff val="-344913"/>
              <a:satOff val="-33973"/>
              <a:lumOff val="234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chemeClr val="accent2">
            <a:shade val="80000"/>
            <a:hueOff val="-383236"/>
            <a:satOff val="-37748"/>
            <a:lumOff val="26009"/>
            <a:alphaOff val="0"/>
          </a:schemeClr>
        </a:solidFill>
        <a:ln w="12700" cap="flat" cmpd="sng" algn="ctr">
          <a:solidFill>
            <a:schemeClr val="accent2">
              <a:shade val="80000"/>
              <a:hueOff val="-383236"/>
              <a:satOff val="-37748"/>
              <a:lumOff val="260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Arial"/>
              <a:ea typeface="+mn-ea"/>
              <a:cs typeface="+mn-cs"/>
            </a:rPr>
            <a:t>Step 6  </a:t>
          </a:r>
          <a:r>
            <a:rPr lang="en-US" sz="1200" b="1" kern="1200" dirty="0"/>
            <a:t>          </a:t>
          </a:r>
          <a:r>
            <a:rPr lang="en-US" sz="1200" b="0" kern="1200" dirty="0"/>
            <a:t> </a:t>
          </a:r>
          <a:r>
            <a:rPr lang="en-US" sz="1400" b="0" kern="1200" dirty="0">
              <a:latin typeface="Arial"/>
              <a:ea typeface="+mn-ea"/>
              <a:cs typeface="+mn-cs"/>
            </a:rPr>
            <a:t>Cluster Supt. Review </a:t>
          </a:r>
          <a:r>
            <a:rPr lang="en-US" sz="1200" b="0" kern="1200" dirty="0"/>
            <a:t> </a:t>
          </a:r>
          <a:r>
            <a:rPr lang="en-US" sz="1200" kern="1200" dirty="0">
              <a:solidFill>
                <a:srgbClr val="FF0000"/>
              </a:solidFill>
              <a:latin typeface="Calibri"/>
              <a:ea typeface="Calibri"/>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chemeClr val="accent2">
            <a:shade val="80000"/>
            <a:hueOff val="-421560"/>
            <a:satOff val="-41523"/>
            <a:lumOff val="28610"/>
            <a:alphaOff val="0"/>
          </a:schemeClr>
        </a:solidFill>
        <a:ln w="12700" cap="flat" cmpd="sng" algn="ctr">
          <a:solidFill>
            <a:schemeClr val="accent2">
              <a:shade val="80000"/>
              <a:hueOff val="-421560"/>
              <a:satOff val="-41523"/>
              <a:lumOff val="286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chemeClr val="accent2">
            <a:shade val="80000"/>
            <a:hueOff val="-459883"/>
            <a:satOff val="-45297"/>
            <a:lumOff val="31211"/>
            <a:alphaOff val="0"/>
          </a:schemeClr>
        </a:solidFill>
        <a:ln w="12700" cap="flat" cmpd="sng" algn="ctr">
          <a:solidFill>
            <a:schemeClr val="accent2">
              <a:shade val="80000"/>
              <a:hueOff val="-459883"/>
              <a:satOff val="-45297"/>
              <a:lumOff val="3121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Step 7               </a:t>
          </a:r>
          <a:r>
            <a:rPr lang="en-US" sz="1400" b="0" u="sng" kern="1200" dirty="0">
              <a:latin typeface="+mn-lt"/>
            </a:rPr>
            <a:t>Principals</a:t>
          </a:r>
          <a:r>
            <a:rPr lang="en-US" sz="1600" b="1" kern="1200" dirty="0"/>
            <a:t> </a:t>
          </a:r>
          <a:r>
            <a:rPr lang="en-US" sz="1400" b="0" kern="1200" dirty="0"/>
            <a:t>HR Staffing Conferences Begin</a:t>
          </a:r>
          <a:endParaRPr lang="en-US" sz="1200" kern="1200" dirty="0">
            <a:latin typeface="Calibri"/>
            <a:ea typeface="Times New Roman" panose="02020603050405020304" pitchFamily="18" charset="0"/>
            <a:cs typeface="Times New Roman"/>
          </a:endParaRPr>
        </a:p>
        <a:p>
          <a:pPr marL="0" lvl="0" indent="0" algn="l" defTabSz="711200" rtl="0">
            <a:lnSpc>
              <a:spcPct val="90000"/>
            </a:lnSpc>
            <a:spcBef>
              <a:spcPct val="0"/>
            </a:spcBef>
            <a:spcAft>
              <a:spcPct val="35000"/>
            </a:spcAft>
            <a:buNone/>
          </a:pPr>
          <a:r>
            <a:rPr lang="en-US" sz="1200" kern="1200" dirty="0">
              <a:solidFill>
                <a:srgbClr val="FF0000"/>
              </a:solidFill>
              <a:latin typeface="Calibri"/>
              <a:ea typeface="Calibri"/>
              <a:cs typeface="Times New Roman"/>
            </a:rPr>
            <a:t>Feb. 24-27  </a:t>
          </a:r>
          <a:r>
            <a:rPr lang="en-US" sz="1200" kern="1200" dirty="0">
              <a:latin typeface="Calibri"/>
              <a:ea typeface="Times New Roman" panose="02020603050405020304" pitchFamily="18" charset="0"/>
              <a:cs typeface="Times New Roman"/>
            </a:rPr>
            <a:t> </a:t>
          </a:r>
          <a:endParaRPr lang="en-US" sz="1200" kern="1200" dirty="0">
            <a:latin typeface="Calibri"/>
            <a:cs typeface="Times New Roman"/>
          </a:endParaRP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chemeClr val="accent2">
            <a:shade val="80000"/>
            <a:hueOff val="-498207"/>
            <a:satOff val="-49072"/>
            <a:lumOff val="33812"/>
            <a:alphaOff val="0"/>
          </a:schemeClr>
        </a:solidFill>
        <a:ln w="12700" cap="flat" cmpd="sng" algn="ctr">
          <a:solidFill>
            <a:schemeClr val="accent2">
              <a:shade val="80000"/>
              <a:hueOff val="-498207"/>
              <a:satOff val="-49072"/>
              <a:lumOff val="338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chemeClr val="accent2">
            <a:shade val="80000"/>
            <a:hueOff val="-536531"/>
            <a:satOff val="-52847"/>
            <a:lumOff val="36413"/>
            <a:alphaOff val="0"/>
          </a:schemeClr>
        </a:solidFill>
        <a:ln w="12700" cap="flat" cmpd="sng" algn="ctr">
          <a:solidFill>
            <a:schemeClr val="accent2">
              <a:shade val="80000"/>
              <a:hueOff val="-536531"/>
              <a:satOff val="-52847"/>
              <a:lumOff val="3641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Step 8</a:t>
          </a:r>
          <a:r>
            <a:rPr lang="en-US" sz="1600" b="1" kern="1200" dirty="0">
              <a:latin typeface="Arial"/>
            </a:rPr>
            <a:t>*</a:t>
          </a:r>
          <a:r>
            <a:rPr lang="en-US" sz="1600" b="1" kern="1200" dirty="0"/>
            <a:t>      </a:t>
          </a:r>
          <a:r>
            <a:rPr lang="en-US" sz="1400" u="sng" kern="1200" dirty="0"/>
            <a:t>GO Team</a:t>
          </a:r>
          <a:r>
            <a:rPr lang="en-US" sz="1400" kern="1200" dirty="0"/>
            <a:t> Final Budget Approval Meeting</a:t>
          </a:r>
        </a:p>
        <a:p>
          <a:pPr marL="0" lvl="0" indent="0" algn="l" defTabSz="711200">
            <a:lnSpc>
              <a:spcPct val="90000"/>
            </a:lnSpc>
            <a:spcBef>
              <a:spcPct val="0"/>
            </a:spcBef>
            <a:spcAft>
              <a:spcPct val="35000"/>
            </a:spcAft>
            <a:buNone/>
          </a:pPr>
          <a:r>
            <a:rPr lang="en-US" sz="1200" kern="1200" dirty="0">
              <a:solidFill>
                <a:srgbClr val="FF0000"/>
              </a:solidFill>
              <a:latin typeface="Calibri"/>
              <a:ea typeface="Calibri"/>
              <a:cs typeface="Times New Roman"/>
            </a:rPr>
            <a:t>Budgets Approved by  March 14</a:t>
          </a:r>
        </a:p>
      </dsp:txBody>
      <dsp:txXfrm>
        <a:off x="9990880" y="247554"/>
        <a:ext cx="1150626" cy="1008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3713-313B-4007-98C5-9B3864F1E659}">
      <dsp:nvSpPr>
        <dsp:cNvPr id="0" name=""/>
        <dsp:cNvSpPr/>
      </dsp:nvSpPr>
      <dsp:spPr>
        <a:xfrm>
          <a:off x="467930" y="0"/>
          <a:ext cx="1711306" cy="699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FB254-F64B-4179-907B-86DAB7182656}">
      <dsp:nvSpPr>
        <dsp:cNvPr id="0" name=""/>
        <dsp:cNvSpPr/>
      </dsp:nvSpPr>
      <dsp:spPr>
        <a:xfrm>
          <a:off x="588935" y="645897"/>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Overview</a:t>
          </a:r>
          <a:endParaRPr lang="en-US" sz="3200" kern="1200"/>
        </a:p>
      </dsp:txBody>
      <dsp:txXfrm>
        <a:off x="588935" y="645897"/>
        <a:ext cx="4311566" cy="626097"/>
      </dsp:txXfrm>
    </dsp:sp>
    <dsp:sp modelId="{A7A65C3E-942C-434A-8EBB-D23C7D65CCBA}">
      <dsp:nvSpPr>
        <dsp:cNvPr id="0" name=""/>
        <dsp:cNvSpPr/>
      </dsp:nvSpPr>
      <dsp:spPr>
        <a:xfrm>
          <a:off x="539223" y="1338525"/>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latin typeface="Arial Black"/>
            </a:rPr>
            <a:t>* </a:t>
          </a:r>
          <a:r>
            <a:rPr lang="en-US" sz="1700" kern="1200"/>
            <a:t>The district is piloting a zero-based budgeting (ZBB) process for Signature and Turnaround Program Funds this year. </a:t>
          </a:r>
        </a:p>
        <a:p>
          <a:pPr marL="0" lvl="0" indent="0" algn="l" defTabSz="755650" rtl="0">
            <a:lnSpc>
              <a:spcPct val="100000"/>
            </a:lnSpc>
            <a:spcBef>
              <a:spcPct val="0"/>
            </a:spcBef>
            <a:spcAft>
              <a:spcPct val="35000"/>
            </a:spcAft>
            <a:buNone/>
          </a:pPr>
          <a:r>
            <a:rPr lang="en-US" sz="1700" kern="1200">
              <a:latin typeface="Arial Black"/>
            </a:rPr>
            <a:t>* </a:t>
          </a:r>
          <a:r>
            <a:rPr lang="en-US" sz="1700" kern="1200"/>
            <a:t>Zero-based budgeting (ZBB) is a budgeting process that </a:t>
          </a:r>
          <a:r>
            <a:rPr lang="en-US" sz="1700" u="sng" kern="1200"/>
            <a:t>allocates funding based on program efficiency and necessity rather than budget history.</a:t>
          </a:r>
          <a:r>
            <a:rPr lang="en-US" sz="1700" kern="1200"/>
            <a:t> As opposed to traditional budgeting, no item is automatically included in the next budget. </a:t>
          </a:r>
        </a:p>
        <a:p>
          <a:pPr marL="0" lvl="0" indent="0" algn="l" defTabSz="755650" rtl="0">
            <a:lnSpc>
              <a:spcPct val="100000"/>
            </a:lnSpc>
            <a:spcBef>
              <a:spcPct val="0"/>
            </a:spcBef>
            <a:spcAft>
              <a:spcPct val="35000"/>
            </a:spcAft>
            <a:buNone/>
          </a:pPr>
          <a:r>
            <a:rPr lang="en-US" sz="1700" kern="1200">
              <a:latin typeface="Arial Black"/>
            </a:rPr>
            <a:t>* </a:t>
          </a:r>
          <a:r>
            <a:rPr lang="en-US" sz="1700" kern="1200"/>
            <a:t>As such the </a:t>
          </a:r>
          <a:r>
            <a:rPr lang="en-US" sz="1700" b="1" u="sng" kern="1200"/>
            <a:t>initial</a:t>
          </a:r>
          <a:r>
            <a:rPr lang="en-US" sz="1700" kern="1200"/>
            <a:t> allocation for these programs at all schools will be $0. </a:t>
          </a:r>
        </a:p>
      </dsp:txBody>
      <dsp:txXfrm>
        <a:off x="539223" y="1338525"/>
        <a:ext cx="4311566" cy="2883093"/>
      </dsp:txXfrm>
    </dsp:sp>
    <dsp:sp modelId="{D425D025-37E5-47EC-9632-48C8FB4ED6AD}">
      <dsp:nvSpPr>
        <dsp:cNvPr id="0" name=""/>
        <dsp:cNvSpPr/>
      </dsp:nvSpPr>
      <dsp:spPr>
        <a:xfrm>
          <a:off x="5625205" y="0"/>
          <a:ext cx="1509048" cy="893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55027-061B-4AB4-93D0-F6E408843C69}">
      <dsp:nvSpPr>
        <dsp:cNvPr id="0" name=""/>
        <dsp:cNvSpPr/>
      </dsp:nvSpPr>
      <dsp:spPr>
        <a:xfrm>
          <a:off x="5625190" y="902024"/>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Process</a:t>
          </a:r>
          <a:endParaRPr lang="en-US" sz="3200" kern="1200"/>
        </a:p>
      </dsp:txBody>
      <dsp:txXfrm>
        <a:off x="5625190" y="902024"/>
        <a:ext cx="4311566" cy="626097"/>
      </dsp:txXfrm>
    </dsp:sp>
    <dsp:sp modelId="{3AB6420D-7123-448A-BA39-76E75EAD54C2}">
      <dsp:nvSpPr>
        <dsp:cNvPr id="0" name=""/>
        <dsp:cNvSpPr/>
      </dsp:nvSpPr>
      <dsp:spPr>
        <a:xfrm>
          <a:off x="5555644" y="1507304"/>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ts val="600"/>
            </a:spcAft>
            <a:buNone/>
          </a:pPr>
          <a:r>
            <a:rPr lang="en-US" sz="1700" kern="1200">
              <a:latin typeface="Arial Black"/>
            </a:rPr>
            <a:t>* </a:t>
          </a:r>
          <a:r>
            <a:rPr lang="en-US" sz="1700" kern="1200"/>
            <a:t>Principals will develop proposed requests for the personnel and non-personnel they need to support the Signature and/or Turnaround Programs at their schools.  </a:t>
          </a:r>
        </a:p>
        <a:p>
          <a:pPr marL="0" lvl="0" indent="0" algn="l" defTabSz="755650" rtl="0">
            <a:lnSpc>
              <a:spcPct val="100000"/>
            </a:lnSpc>
            <a:spcBef>
              <a:spcPct val="0"/>
            </a:spcBef>
            <a:spcAft>
              <a:spcPts val="600"/>
            </a:spcAft>
            <a:buNone/>
          </a:pPr>
          <a:r>
            <a:rPr lang="en-US" sz="1700" b="0" u="sng" kern="1200">
              <a:latin typeface="Arial"/>
              <a:ea typeface="Calibri"/>
              <a:cs typeface="Calibri"/>
            </a:rPr>
            <a:t>* Principals will share and discuss their proposals and rationale for the proposals with their school GO Team for feedback.</a:t>
          </a:r>
          <a:r>
            <a:rPr lang="en-US" sz="1700" kern="1200">
              <a:latin typeface="Arial Black"/>
              <a:ea typeface="Calibri"/>
              <a:cs typeface="Calibri"/>
            </a:rPr>
            <a:t> </a:t>
          </a:r>
          <a:r>
            <a:rPr lang="en-US" sz="1700" kern="1200"/>
            <a:t> </a:t>
          </a:r>
        </a:p>
        <a:p>
          <a:pPr marL="0" lvl="0" indent="0" algn="l" defTabSz="755650" rtl="0">
            <a:lnSpc>
              <a:spcPct val="100000"/>
            </a:lnSpc>
            <a:spcBef>
              <a:spcPct val="0"/>
            </a:spcBef>
            <a:spcAft>
              <a:spcPts val="600"/>
            </a:spcAft>
            <a:buNone/>
          </a:pPr>
          <a:r>
            <a:rPr lang="en-US" sz="1700" kern="1200">
              <a:latin typeface="Arial Black"/>
            </a:rPr>
            <a:t>* </a:t>
          </a:r>
          <a:r>
            <a:rPr lang="en-US" sz="1700" kern="1200"/>
            <a:t>After discussing with their GO Team, principals will submit their request for review by January 31st.</a:t>
          </a:r>
          <a:r>
            <a:rPr lang="en-US" sz="1700" kern="1200">
              <a:latin typeface="Arial Black"/>
            </a:rPr>
            <a:t> </a:t>
          </a:r>
          <a:r>
            <a:rPr lang="en-US" sz="1700" kern="1200">
              <a:latin typeface="Arial"/>
              <a:cs typeface="Arial"/>
            </a:rPr>
            <a:t>Funding for these programs will be provided the week of February 3rd. </a:t>
          </a:r>
        </a:p>
      </dsp:txBody>
      <dsp:txXfrm>
        <a:off x="5555644" y="1507304"/>
        <a:ext cx="4311566" cy="2883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264878" y="-1752650"/>
          <a:ext cx="1860072" cy="5830508"/>
        </a:xfrm>
        <a:prstGeom prst="round2Same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solidFill>
                <a:sysClr val="windowText" lastClr="000000">
                  <a:hueOff val="0"/>
                  <a:satOff val="0"/>
                  <a:lumOff val="0"/>
                  <a:alphaOff val="0"/>
                </a:sysClr>
              </a:solidFill>
              <a:latin typeface="Sabon Next LT"/>
              <a:ea typeface="+mn-ea"/>
              <a:cs typeface="+mn-cs"/>
            </a:rPr>
            <a:t>Are new positions and/or resources included in the budget to address our major priorities? </a:t>
          </a:r>
        </a:p>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Sabon Next LT"/>
              <a:ea typeface="+mn-ea"/>
              <a:cs typeface="+mn-cs"/>
            </a:rPr>
            <a:t>Do we know (as a team) the plan to support implementation of these priorities beyond the budget (ex. What strategies will be implemented)? </a:t>
          </a:r>
        </a:p>
        <a:p>
          <a:pPr marL="114300" lvl="1" indent="-114300" algn="l" defTabSz="666750">
            <a:lnSpc>
              <a:spcPct val="90000"/>
            </a:lnSpc>
            <a:spcBef>
              <a:spcPct val="0"/>
            </a:spcBef>
            <a:spcAft>
              <a:spcPct val="15000"/>
            </a:spcAft>
            <a:buChar char="•"/>
          </a:pPr>
          <a:r>
            <a:rPr lang="en-US" sz="1500" kern="1200">
              <a:solidFill>
                <a:sysClr val="windowText" lastClr="000000">
                  <a:hueOff val="0"/>
                  <a:satOff val="0"/>
                  <a:lumOff val="0"/>
                  <a:alphaOff val="0"/>
                </a:sysClr>
              </a:solidFill>
              <a:latin typeface="Sabon Next LT"/>
              <a:ea typeface="+mn-ea"/>
              <a:cs typeface="+mn-cs"/>
            </a:rPr>
            <a:t>What tradeoffs are being made in order to support these priorities? </a:t>
          </a:r>
        </a:p>
      </dsp:txBody>
      <dsp:txXfrm rot="-5400000">
        <a:off x="3279661" y="323368"/>
        <a:ext cx="5739707" cy="1678470"/>
      </dsp:txXfrm>
    </dsp:sp>
    <dsp:sp modelId="{F36A9E33-9AA5-4D82-8807-9474CFA8E235}">
      <dsp:nvSpPr>
        <dsp:cNvPr id="0" name=""/>
        <dsp:cNvSpPr/>
      </dsp:nvSpPr>
      <dsp:spPr>
        <a:xfrm>
          <a:off x="0" y="58"/>
          <a:ext cx="3279660" cy="2325090"/>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Sabon Next LT"/>
              <a:ea typeface="+mn-ea"/>
              <a:cs typeface="+mn-cs"/>
            </a:rPr>
            <a:t>Are our school’s priorities (from your strategic plan) reflected in this budget? </a:t>
          </a:r>
        </a:p>
      </dsp:txBody>
      <dsp:txXfrm>
        <a:off x="113502" y="113560"/>
        <a:ext cx="3052656" cy="2098086"/>
      </dsp:txXfrm>
    </dsp:sp>
    <dsp:sp modelId="{E6557417-85CE-4B88-A441-E47900AFA690}">
      <dsp:nvSpPr>
        <dsp:cNvPr id="0" name=""/>
        <dsp:cNvSpPr/>
      </dsp:nvSpPr>
      <dsp:spPr>
        <a:xfrm rot="5400000">
          <a:off x="5264878" y="688693"/>
          <a:ext cx="1860072" cy="5830508"/>
        </a:xfrm>
        <a:prstGeom prst="round2Same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solidFill>
                <a:sysClr val="windowText" lastClr="000000">
                  <a:hueOff val="0"/>
                  <a:satOff val="0"/>
                  <a:lumOff val="0"/>
                  <a:alphaOff val="0"/>
                </a:sysClr>
              </a:solidFill>
              <a:latin typeface="Sabon Next LT"/>
              <a:ea typeface="+mn-ea"/>
              <a:cs typeface="+mn-cs"/>
            </a:rPr>
            <a:t>Cluster priorities- what staff, materials, etc. are dedicated to supporting our cluster’s priorities? </a:t>
          </a:r>
        </a:p>
        <a:p>
          <a:pPr marL="114300" lvl="1" indent="-114300" algn="l" defTabSz="666750">
            <a:lnSpc>
              <a:spcPct val="90000"/>
            </a:lnSpc>
            <a:spcBef>
              <a:spcPct val="0"/>
            </a:spcBef>
            <a:spcAft>
              <a:spcPct val="15000"/>
            </a:spcAft>
            <a:buChar char="•"/>
          </a:pPr>
          <a:r>
            <a:rPr lang="en-US" sz="1500" kern="1200">
              <a:solidFill>
                <a:sysClr val="windowText" lastClr="000000">
                  <a:hueOff val="0"/>
                  <a:satOff val="0"/>
                  <a:lumOff val="0"/>
                  <a:alphaOff val="0"/>
                </a:sysClr>
              </a:solidFill>
              <a:latin typeface="Sabon Next LT"/>
              <a:ea typeface="+mn-ea"/>
              <a:cs typeface="+mn-cs"/>
            </a:rPr>
            <a:t>Signature programs- what staff, materials, etc. are dedicated to supporting our signature program? </a:t>
          </a:r>
        </a:p>
        <a:p>
          <a:pPr marL="114300" lvl="1" indent="-114300" algn="l" defTabSz="666750">
            <a:lnSpc>
              <a:spcPct val="90000"/>
            </a:lnSpc>
            <a:spcBef>
              <a:spcPct val="0"/>
            </a:spcBef>
            <a:spcAft>
              <a:spcPct val="15000"/>
            </a:spcAft>
            <a:buChar char="•"/>
          </a:pPr>
          <a:r>
            <a:rPr lang="en-US" sz="1500" kern="1200">
              <a:solidFill>
                <a:sysClr val="windowText" lastClr="000000">
                  <a:hueOff val="0"/>
                  <a:satOff val="0"/>
                  <a:lumOff val="0"/>
                  <a:alphaOff val="0"/>
                </a:sysClr>
              </a:solidFill>
              <a:latin typeface="Sabon Next LT"/>
              <a:ea typeface="+mn-ea"/>
              <a:cs typeface="+mn-cs"/>
            </a:rPr>
            <a:t>Are there positions our school will share with another school, i.e. nurse, counselor?</a:t>
          </a:r>
        </a:p>
      </dsp:txBody>
      <dsp:txXfrm rot="-5400000">
        <a:off x="3279661" y="2764712"/>
        <a:ext cx="5739707" cy="1678470"/>
      </dsp:txXfrm>
    </dsp:sp>
    <dsp:sp modelId="{AE6AC6E9-DCD0-47EF-8FC4-1B71D18EDC0B}">
      <dsp:nvSpPr>
        <dsp:cNvPr id="0" name=""/>
        <dsp:cNvSpPr/>
      </dsp:nvSpPr>
      <dsp:spPr>
        <a:xfrm>
          <a:off x="0" y="2441402"/>
          <a:ext cx="3279660" cy="2325090"/>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 lastClr="FFFFFF"/>
              </a:solidFill>
              <a:latin typeface="Sabon Next LT"/>
              <a:ea typeface="+mn-ea"/>
              <a:cs typeface="+mn-cs"/>
            </a:rPr>
            <a:t> How are district and cluster priorities reflected in our budget? </a:t>
          </a:r>
        </a:p>
      </dsp:txBody>
      <dsp:txXfrm>
        <a:off x="113502" y="2554904"/>
        <a:ext cx="3052656" cy="209808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2/7/2025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07A4-32FB-E6B9-4D09-4F3871E69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FEDB2-94BF-1075-F9D7-5B798EB60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45D2A-BD32-AAC4-38D6-DAE97CE63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441BC0-ABFB-9135-CE5C-6E6BA54C7572}"/>
              </a:ext>
            </a:extLst>
          </p:cNvPr>
          <p:cNvSpPr>
            <a:spLocks noGrp="1"/>
          </p:cNvSpPr>
          <p:nvPr>
            <p:ph type="sldNum" sz="quarter" idx="5"/>
          </p:nvPr>
        </p:nvSpPr>
        <p:spPr/>
        <p:txBody>
          <a:bodyPr/>
          <a:lstStyle/>
          <a:p>
            <a:fld id="{96E09883-B744-4FDD-8623-D69A66650022}" type="slidenum">
              <a:rPr lang="en-US" smtClean="0"/>
              <a:t>23</a:t>
            </a:fld>
            <a:endParaRPr lang="en-US"/>
          </a:p>
        </p:txBody>
      </p:sp>
    </p:spTree>
    <p:extLst>
      <p:ext uri="{BB962C8B-B14F-4D97-AF65-F5344CB8AC3E}">
        <p14:creationId xmlns:p14="http://schemas.microsoft.com/office/powerpoint/2010/main" val="301985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113BA-21EF-76EF-E173-993ADAB77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5B1D8-7786-1D0F-D386-EF9E8C653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9EF3F-A6FB-63A1-B241-B04C8ED684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D61C0B-9CFE-9115-1AF7-C0CF9584B90D}"/>
              </a:ext>
            </a:extLst>
          </p:cNvPr>
          <p:cNvSpPr>
            <a:spLocks noGrp="1"/>
          </p:cNvSpPr>
          <p:nvPr>
            <p:ph type="sldNum" sz="quarter" idx="5"/>
          </p:nvPr>
        </p:nvSpPr>
        <p:spPr/>
        <p:txBody>
          <a:bodyPr/>
          <a:lstStyle/>
          <a:p>
            <a:fld id="{22289C57-55D7-40A4-A101-E74FAC7A092B}" type="slidenum">
              <a:rPr lang="en-US" smtClean="0"/>
              <a:t>29</a:t>
            </a:fld>
            <a:endParaRPr lang="en-US"/>
          </a:p>
        </p:txBody>
      </p:sp>
    </p:spTree>
    <p:extLst>
      <p:ext uri="{BB962C8B-B14F-4D97-AF65-F5344CB8AC3E}">
        <p14:creationId xmlns:p14="http://schemas.microsoft.com/office/powerpoint/2010/main" val="204023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E86E-E9A0-3E63-0A0F-D06C70B3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61C2A-6BCC-DF36-239B-E72A6A57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CCCA8-3E8E-ECB0-4BA2-37F9AC8095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802D4D-703A-E08A-4E92-4853FA4EE91B}"/>
              </a:ext>
            </a:extLst>
          </p:cNvPr>
          <p:cNvSpPr>
            <a:spLocks noGrp="1"/>
          </p:cNvSpPr>
          <p:nvPr>
            <p:ph type="sldNum" sz="quarter" idx="5"/>
          </p:nvPr>
        </p:nvSpPr>
        <p:spPr/>
        <p:txBody>
          <a:bodyPr/>
          <a:lstStyle/>
          <a:p>
            <a:fld id="{22289C57-55D7-40A4-A101-E74FAC7A092B}" type="slidenum">
              <a:rPr lang="en-US" smtClean="0"/>
              <a:t>30</a:t>
            </a:fld>
            <a:endParaRPr lang="en-US"/>
          </a:p>
        </p:txBody>
      </p:sp>
    </p:spTree>
    <p:extLst>
      <p:ext uri="{BB962C8B-B14F-4D97-AF65-F5344CB8AC3E}">
        <p14:creationId xmlns:p14="http://schemas.microsoft.com/office/powerpoint/2010/main" val="169532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BB7F-5537-98F9-9826-8EC5D5327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2E90A-4064-AE89-0DCD-2A72FD11C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ACC3C-4FCC-1E74-F7A4-5987706745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6B6A96-6E6C-5A94-A7A5-BAB9F9CBC9E7}"/>
              </a:ext>
            </a:extLst>
          </p:cNvPr>
          <p:cNvSpPr>
            <a:spLocks noGrp="1"/>
          </p:cNvSpPr>
          <p:nvPr>
            <p:ph type="sldNum" sz="quarter" idx="5"/>
          </p:nvPr>
        </p:nvSpPr>
        <p:spPr/>
        <p:txBody>
          <a:bodyPr/>
          <a:lstStyle/>
          <a:p>
            <a:fld id="{22289C57-55D7-40A4-A101-E74FAC7A092B}" type="slidenum">
              <a:rPr lang="en-US" smtClean="0"/>
              <a:t>31</a:t>
            </a:fld>
            <a:endParaRPr lang="en-US"/>
          </a:p>
        </p:txBody>
      </p:sp>
    </p:spTree>
    <p:extLst>
      <p:ext uri="{BB962C8B-B14F-4D97-AF65-F5344CB8AC3E}">
        <p14:creationId xmlns:p14="http://schemas.microsoft.com/office/powerpoint/2010/main" val="421229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E43C-D668-BC91-C209-0AF0371C2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F02B9-CB42-6C2D-FD63-F8FDB4C1D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1D28E-DA30-0017-257B-A7C457750F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AD4C0F-870B-583F-1B6B-A03FCB305E04}"/>
              </a:ext>
            </a:extLst>
          </p:cNvPr>
          <p:cNvSpPr>
            <a:spLocks noGrp="1"/>
          </p:cNvSpPr>
          <p:nvPr>
            <p:ph type="sldNum" sz="quarter" idx="5"/>
          </p:nvPr>
        </p:nvSpPr>
        <p:spPr/>
        <p:txBody>
          <a:bodyPr/>
          <a:lstStyle/>
          <a:p>
            <a:fld id="{22289C57-55D7-40A4-A101-E74FAC7A092B}" type="slidenum">
              <a:rPr lang="en-US" smtClean="0"/>
              <a:t>32</a:t>
            </a:fld>
            <a:endParaRPr lang="en-US"/>
          </a:p>
        </p:txBody>
      </p:sp>
    </p:spTree>
    <p:extLst>
      <p:ext uri="{BB962C8B-B14F-4D97-AF65-F5344CB8AC3E}">
        <p14:creationId xmlns:p14="http://schemas.microsoft.com/office/powerpoint/2010/main" val="138911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C147-99AC-0E2C-D794-CFD306E36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40B32-CF10-F92E-6B2C-69B8D8CE5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05767-612A-EA86-5D8C-C2535E1862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78ADF8-D537-F0FC-D9B4-B7E2CD6C5EA2}"/>
              </a:ext>
            </a:extLst>
          </p:cNvPr>
          <p:cNvSpPr>
            <a:spLocks noGrp="1"/>
          </p:cNvSpPr>
          <p:nvPr>
            <p:ph type="sldNum" sz="quarter" idx="5"/>
          </p:nvPr>
        </p:nvSpPr>
        <p:spPr/>
        <p:txBody>
          <a:bodyPr/>
          <a:lstStyle/>
          <a:p>
            <a:fld id="{22289C57-55D7-40A4-A101-E74FAC7A092B}" type="slidenum">
              <a:rPr lang="en-US" smtClean="0"/>
              <a:t>33</a:t>
            </a:fld>
            <a:endParaRPr lang="en-US"/>
          </a:p>
        </p:txBody>
      </p:sp>
    </p:spTree>
    <p:extLst>
      <p:ext uri="{BB962C8B-B14F-4D97-AF65-F5344CB8AC3E}">
        <p14:creationId xmlns:p14="http://schemas.microsoft.com/office/powerpoint/2010/main" val="1761009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FDDBA-72FA-0FA0-957A-01852BF1A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DA3F2-2CEB-501E-B0B6-707A99F45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7325F-2ED1-E9A8-1BBC-F86BDF47F7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313B91-1235-3382-3766-F9A7C5C15A7F}"/>
              </a:ext>
            </a:extLst>
          </p:cNvPr>
          <p:cNvSpPr>
            <a:spLocks noGrp="1"/>
          </p:cNvSpPr>
          <p:nvPr>
            <p:ph type="sldNum" sz="quarter" idx="5"/>
          </p:nvPr>
        </p:nvSpPr>
        <p:spPr/>
        <p:txBody>
          <a:bodyPr/>
          <a:lstStyle/>
          <a:p>
            <a:fld id="{22289C57-55D7-40A4-A101-E74FAC7A092B}" type="slidenum">
              <a:rPr lang="en-US" smtClean="0"/>
              <a:t>34</a:t>
            </a:fld>
            <a:endParaRPr lang="en-US"/>
          </a:p>
        </p:txBody>
      </p:sp>
    </p:spTree>
    <p:extLst>
      <p:ext uri="{BB962C8B-B14F-4D97-AF65-F5344CB8AC3E}">
        <p14:creationId xmlns:p14="http://schemas.microsoft.com/office/powerpoint/2010/main" val="1593652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961C-ECC5-CBA9-E5D3-A58884EBF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28F72-A598-487B-D94F-17CD3C957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C68BD-B44E-108A-66FB-446E13384B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A6E43D-2269-9104-2362-E174A239FE9B}"/>
              </a:ext>
            </a:extLst>
          </p:cNvPr>
          <p:cNvSpPr>
            <a:spLocks noGrp="1"/>
          </p:cNvSpPr>
          <p:nvPr>
            <p:ph type="sldNum" sz="quarter" idx="5"/>
          </p:nvPr>
        </p:nvSpPr>
        <p:spPr/>
        <p:txBody>
          <a:bodyPr/>
          <a:lstStyle/>
          <a:p>
            <a:fld id="{22289C57-55D7-40A4-A101-E74FAC7A092B}" type="slidenum">
              <a:rPr lang="en-US" smtClean="0"/>
              <a:t>35</a:t>
            </a:fld>
            <a:endParaRPr lang="en-US"/>
          </a:p>
        </p:txBody>
      </p:sp>
    </p:spTree>
    <p:extLst>
      <p:ext uri="{BB962C8B-B14F-4D97-AF65-F5344CB8AC3E}">
        <p14:creationId xmlns:p14="http://schemas.microsoft.com/office/powerpoint/2010/main" val="318790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36</a:t>
            </a:fld>
            <a:endParaRPr lang="en-US"/>
          </a:p>
        </p:txBody>
      </p:sp>
    </p:spTree>
    <p:extLst>
      <p:ext uri="{BB962C8B-B14F-4D97-AF65-F5344CB8AC3E}">
        <p14:creationId xmlns:p14="http://schemas.microsoft.com/office/powerpoint/2010/main" val="10253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A3C5-2284-7686-FA09-4C84C203B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9E782-C8E6-13EC-8575-7362236ED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9EA12-02E9-C581-4B39-0CDFF688A1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4DEBC-C68C-D564-F517-CF4DDB3BDE0E}"/>
              </a:ext>
            </a:extLst>
          </p:cNvPr>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148275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76873-514E-E668-EFAD-46C79C7DF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B4813-3100-9F91-44D4-B6399609F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C3602-2386-E7B8-357A-BB2907C0C8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18B00D-F95B-38EE-40B5-37AE8EC3E671}"/>
              </a:ext>
            </a:extLst>
          </p:cNvPr>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112555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3004-1E5E-67CD-1480-41D151E46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99525-8DF6-6278-319D-82B44682A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AEC59-A793-BF75-6F6C-50AF5B8CB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68D68E-B512-F5A0-7396-3A91E4D032C8}"/>
              </a:ext>
            </a:extLst>
          </p:cNvPr>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276382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9E8C2-B8F8-24A3-2CC4-972A93C96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7B3A5-5A9F-EF52-CB14-E04101443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2C30D-8CC9-4848-0AF6-B2D4344DC6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0FBD49-A03B-3857-EE9E-1A787BF295B3}"/>
              </a:ext>
            </a:extLst>
          </p:cNvPr>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29373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DC6D-9688-B976-F5F9-FBF9E17E3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2D48B-CB13-95C8-D609-7322CF8CA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BC880-58BE-E9AF-912A-359BE79000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34306A-27A8-6F68-A018-67A4F605D8EA}"/>
              </a:ext>
            </a:extLst>
          </p:cNvPr>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85011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0F1A-9D1B-F2D6-0ED8-5BF98286F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CFE2-3BA8-DE51-9BC2-98C2F8BA0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2BE36-EE7B-0D5A-4D91-385BA058BF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D535B9-F690-9596-64BC-623941F35E79}"/>
              </a:ext>
            </a:extLst>
          </p:cNvPr>
          <p:cNvSpPr>
            <a:spLocks noGrp="1"/>
          </p:cNvSpPr>
          <p:nvPr>
            <p:ph type="sldNum" sz="quarter" idx="5"/>
          </p:nvPr>
        </p:nvSpPr>
        <p:spPr/>
        <p:txBody>
          <a:bodyPr/>
          <a:lstStyle/>
          <a:p>
            <a:fld id="{96E09883-B744-4FDD-8623-D69A66650022}" type="slidenum">
              <a:rPr lang="en-US" smtClean="0"/>
              <a:t>8</a:t>
            </a:fld>
            <a:endParaRPr lang="en-US"/>
          </a:p>
        </p:txBody>
      </p:sp>
    </p:spTree>
    <p:extLst>
      <p:ext uri="{BB962C8B-B14F-4D97-AF65-F5344CB8AC3E}">
        <p14:creationId xmlns:p14="http://schemas.microsoft.com/office/powerpoint/2010/main" val="240613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E9064-0EBF-75FB-8134-5369CDC5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D5BB3-12A9-4A62-9206-5562E959F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5ED92-3F8F-DE03-8233-0CF65C9A3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3AC81-9999-8062-A153-9F3FF27CE11A}"/>
              </a:ext>
            </a:extLst>
          </p:cNvPr>
          <p:cNvSpPr>
            <a:spLocks noGrp="1"/>
          </p:cNvSpPr>
          <p:nvPr>
            <p:ph type="sldNum" sz="quarter" idx="5"/>
          </p:nvPr>
        </p:nvSpPr>
        <p:spPr/>
        <p:txBody>
          <a:bodyPr/>
          <a:lstStyle/>
          <a:p>
            <a:fld id="{96E09883-B744-4FDD-8623-D69A66650022}" type="slidenum">
              <a:rPr lang="en-US" smtClean="0"/>
              <a:t>16</a:t>
            </a:fld>
            <a:endParaRPr lang="en-US"/>
          </a:p>
        </p:txBody>
      </p:sp>
    </p:spTree>
    <p:extLst>
      <p:ext uri="{BB962C8B-B14F-4D97-AF65-F5344CB8AC3E}">
        <p14:creationId xmlns:p14="http://schemas.microsoft.com/office/powerpoint/2010/main" val="1611540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1130996" y="63728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10284823" y="637286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415539" y="6461216"/>
            <a:ext cx="2743200" cy="365125"/>
          </a:xfrm>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5590262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75936746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356655" y="6466574"/>
            <a:ext cx="2743200" cy="365125"/>
          </a:xfrm>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26724037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1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Ref idx="1003">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6174377" y="0"/>
            <a:ext cx="6017622"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tx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tx1"/>
                </a:solidFill>
              </a:defRPr>
            </a:lvl1pPr>
            <a:lvl2pPr marL="457200" indent="0">
              <a:lnSpc>
                <a:spcPct val="140000"/>
              </a:lnSpc>
              <a:spcBef>
                <a:spcPts val="1000"/>
              </a:spcBef>
              <a:buNone/>
              <a:defRPr sz="1800">
                <a:solidFill>
                  <a:schemeClr val="tx1"/>
                </a:solidFill>
              </a:defRPr>
            </a:lvl2pPr>
            <a:lvl3pPr marL="914400" indent="0">
              <a:lnSpc>
                <a:spcPct val="140000"/>
              </a:lnSpc>
              <a:spcBef>
                <a:spcPts val="1000"/>
              </a:spcBef>
              <a:buNone/>
              <a:defRPr sz="1800">
                <a:solidFill>
                  <a:schemeClr val="tx1"/>
                </a:solidFill>
              </a:defRPr>
            </a:lvl3pPr>
            <a:lvl4pPr marL="1371600" indent="0">
              <a:lnSpc>
                <a:spcPct val="140000"/>
              </a:lnSpc>
              <a:spcBef>
                <a:spcPts val="1000"/>
              </a:spcBef>
              <a:buNone/>
              <a:defRPr sz="1800">
                <a:solidFill>
                  <a:schemeClr val="tx1"/>
                </a:solidFill>
              </a:defRPr>
            </a:lvl4pPr>
            <a:lvl5pPr marL="1828800" indent="0">
              <a:lnSpc>
                <a:spcPct val="140000"/>
              </a:lnSpc>
              <a:spcBef>
                <a:spcPts val="1000"/>
              </a:spcBef>
              <a:buNone/>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solidFill>
                  <a:schemeClr val="tx1">
                    <a:lumMod val="65000"/>
                    <a:lumOff val="3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077258" y="64832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1043910" y="6355441"/>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4993"/>
            <a:ext cx="5327367" cy="4714331"/>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1104870" y="63641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1135085"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2101580" y="0"/>
            <a:ext cx="1286054" cy="39014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1026493" y="6356348"/>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17CC7482-523E-517D-19FB-B8BEA483DA41}"/>
              </a:ext>
            </a:extLst>
          </p:cNvPr>
          <p:cNvGrpSpPr/>
          <p:nvPr userDrawn="1"/>
        </p:nvGrpSpPr>
        <p:grpSpPr>
          <a:xfrm>
            <a:off x="0" y="-33402"/>
            <a:ext cx="4057322" cy="6894576"/>
            <a:chOff x="-51379" y="-27432"/>
            <a:chExt cx="5505105" cy="6894576"/>
          </a:xfrm>
        </p:grpSpPr>
        <p:sp>
          <p:nvSpPr>
            <p:cNvPr id="17" name="Parallelogram 16">
              <a:extLst>
                <a:ext uri="{FF2B5EF4-FFF2-40B4-BE49-F238E27FC236}">
                  <a16:creationId xmlns:a16="http://schemas.microsoft.com/office/drawing/2014/main" id="{D2FD70DF-964A-6120-D1FA-96ED7CF45693}"/>
                </a:ext>
              </a:extLst>
            </p:cNvPr>
            <p:cNvSpPr/>
            <p:nvPr userDrawn="1"/>
          </p:nvSpPr>
          <p:spPr>
            <a:xfrm flipH="1">
              <a:off x="-51378" y="-18288"/>
              <a:ext cx="5505104" cy="6885432"/>
            </a:xfrm>
            <a:prstGeom prst="parallelogram">
              <a:avLst>
                <a:gd name="adj" fmla="val 532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D4A758D8-AE8E-89EE-5D17-B947E43E942D}"/>
                </a:ext>
              </a:extLst>
            </p:cNvPr>
            <p:cNvSpPr/>
            <p:nvPr userDrawn="1"/>
          </p:nvSpPr>
          <p:spPr>
            <a:xfrm>
              <a:off x="-51379" y="-27432"/>
              <a:ext cx="3039675" cy="688543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7C4CE2A-5CAC-59FA-F922-FDD5D0CDFAF4}"/>
                </a:ext>
              </a:extLst>
            </p:cNvPr>
            <p:cNvSpPr/>
            <p:nvPr userDrawn="1"/>
          </p:nvSpPr>
          <p:spPr>
            <a:xfrm>
              <a:off x="-51379" y="4835951"/>
              <a:ext cx="965779" cy="202204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cxnSp>
        <p:nvCxnSpPr>
          <p:cNvPr id="7" name="Straight Connector 6">
            <a:extLst>
              <a:ext uri="{FF2B5EF4-FFF2-40B4-BE49-F238E27FC236}">
                <a16:creationId xmlns:a16="http://schemas.microsoft.com/office/drawing/2014/main" id="{8A45003D-B40E-EFC7-2DC2-E794867A79C6}"/>
              </a:ext>
              <a:ext uri="{C183D7F6-B498-43B3-948B-1728B52AA6E4}">
                <adec:decorative xmlns:adec="http://schemas.microsoft.com/office/drawing/2017/decorative" val="1"/>
              </a:ext>
            </a:extLst>
          </p:cNvPr>
          <p:cNvCxnSpPr>
            <a:cxnSpLocks/>
          </p:cNvCxnSpPr>
          <p:nvPr userDrawn="1"/>
        </p:nvCxnSpPr>
        <p:spPr>
          <a:xfrm flipH="1" flipV="1">
            <a:off x="0" y="-8148"/>
            <a:ext cx="3728809" cy="10629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930728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 id="2147483675" r:id="rId14"/>
    <p:sldLayoutId id="2147483676" r:id="rId15"/>
    <p:sldLayoutId id="2147483677" r:id="rId16"/>
    <p:sldLayoutId id="2147483678" r:id="rId17"/>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a:t>FY26 Budget Feedback Meeting</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15EE-134F-CEEE-5B4A-837A55AB6646}"/>
              </a:ext>
            </a:extLst>
          </p:cNvPr>
          <p:cNvSpPr>
            <a:spLocks noGrp="1"/>
          </p:cNvSpPr>
          <p:nvPr>
            <p:ph type="title"/>
          </p:nvPr>
        </p:nvSpPr>
        <p:spPr>
          <a:xfrm>
            <a:off x="447556" y="214468"/>
            <a:ext cx="7766285" cy="689993"/>
          </a:xfrm>
        </p:spPr>
        <p:txBody>
          <a:bodyPr/>
          <a:lstStyle/>
          <a:p>
            <a:r>
              <a:rPr lang="en-US"/>
              <a:t>FY 26 Budget Parameters</a:t>
            </a:r>
          </a:p>
        </p:txBody>
      </p:sp>
      <p:graphicFrame>
        <p:nvGraphicFramePr>
          <p:cNvPr id="5" name="Table 4">
            <a:extLst>
              <a:ext uri="{FF2B5EF4-FFF2-40B4-BE49-F238E27FC236}">
                <a16:creationId xmlns:a16="http://schemas.microsoft.com/office/drawing/2014/main" id="{76508E58-2531-A5A5-8144-93FAF20D5ECF}"/>
              </a:ext>
            </a:extLst>
          </p:cNvPr>
          <p:cNvGraphicFramePr>
            <a:graphicFrameLocks noGrp="1"/>
          </p:cNvGraphicFramePr>
          <p:nvPr>
            <p:extLst>
              <p:ext uri="{D42A27DB-BD31-4B8C-83A1-F6EECF244321}">
                <p14:modId xmlns:p14="http://schemas.microsoft.com/office/powerpoint/2010/main" val="3746684943"/>
              </p:ext>
            </p:extLst>
          </p:nvPr>
        </p:nvGraphicFramePr>
        <p:xfrm>
          <a:off x="648586" y="983679"/>
          <a:ext cx="9633098" cy="5212771"/>
        </p:xfrm>
        <a:graphic>
          <a:graphicData uri="http://schemas.openxmlformats.org/drawingml/2006/table">
            <a:tbl>
              <a:tblPr firstRow="1" bandRow="1">
                <a:tableStyleId>{5C22544A-7EE6-4342-B048-85BDC9FD1C3A}</a:tableStyleId>
              </a:tblPr>
              <a:tblGrid>
                <a:gridCol w="4816549">
                  <a:extLst>
                    <a:ext uri="{9D8B030D-6E8A-4147-A177-3AD203B41FA5}">
                      <a16:colId xmlns:a16="http://schemas.microsoft.com/office/drawing/2014/main" val="20000"/>
                    </a:ext>
                  </a:extLst>
                </a:gridCol>
                <a:gridCol w="4816549">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FY26 Ranked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Implement a STEAM-enriched curriculum</a:t>
                      </a:r>
                    </a:p>
                  </a:txBody>
                  <a:tcPr/>
                </a:tc>
                <a:tc>
                  <a:txBody>
                    <a:bodyPr/>
                    <a:lstStyle/>
                    <a:p>
                      <a:pPr algn="ctr"/>
                      <a:r>
                        <a:rPr lang="en-US" sz="1400" dirty="0"/>
                        <a:t>As the first GaDOE-certified school to adopt a STEAM-enriched curriculum, we lead in fostering creativity, critical thinking, and real-world problem-solving. This interdisciplinary approach prepares students for success in a rapidly evolving world while positioning our school as a leader in innovative education.</a:t>
                      </a:r>
                      <a:endParaRPr lang="en-US" sz="1600" dirty="0"/>
                    </a:p>
                  </a:txBody>
                  <a:tcPr/>
                </a:tc>
                <a:extLst>
                  <a:ext uri="{0D108BD9-81ED-4DB2-BD59-A6C34878D82A}">
                    <a16:rowId xmlns:a16="http://schemas.microsoft.com/office/drawing/2014/main" val="10001"/>
                  </a:ext>
                </a:extLst>
              </a:tr>
              <a:tr h="1101087">
                <a:tc>
                  <a:txBody>
                    <a:bodyPr/>
                    <a:lstStyle/>
                    <a:p>
                      <a:pPr marL="0" indent="0" algn="ctr">
                        <a:buFont typeface="+mj-lt"/>
                        <a:buNone/>
                      </a:pPr>
                      <a:r>
                        <a:rPr lang="en-US" sz="1800" dirty="0"/>
                        <a:t>Use data to drive instruction</a:t>
                      </a:r>
                    </a:p>
                  </a:txBody>
                  <a:tcPr/>
                </a:tc>
                <a:tc>
                  <a:txBody>
                    <a:bodyPr/>
                    <a:lstStyle/>
                    <a:p>
                      <a:pPr algn="ctr"/>
                      <a:r>
                        <a:rPr lang="en-US" sz="1400" dirty="0"/>
                        <a:t>Data talks are essential for maximizing instruction and meeting the diverse needs of our students. By analyzing student data collaboratively, we can identify strengths, address gaps, and tailor instruction to each learner’s needs.</a:t>
                      </a:r>
                      <a:endParaRPr lang="en-US" sz="1600" dirty="0"/>
                    </a:p>
                  </a:txBody>
                  <a:tcPr/>
                </a:tc>
                <a:extLst>
                  <a:ext uri="{0D108BD9-81ED-4DB2-BD59-A6C34878D82A}">
                    <a16:rowId xmlns:a16="http://schemas.microsoft.com/office/drawing/2014/main" val="10002"/>
                  </a:ext>
                </a:extLst>
              </a:tr>
              <a:tr h="2115244">
                <a:tc>
                  <a:txBody>
                    <a:bodyPr/>
                    <a:lstStyle/>
                    <a:p>
                      <a:pPr marL="0" indent="0" algn="ctr">
                        <a:buFont typeface="+mj-lt"/>
                        <a:buNone/>
                      </a:pPr>
                      <a:r>
                        <a:rPr lang="en-US" sz="1800" dirty="0"/>
                        <a:t>Strengthen staff capacity to support content knowledge</a:t>
                      </a:r>
                    </a:p>
                  </a:txBody>
                  <a:tcPr/>
                </a:tc>
                <a:tc>
                  <a:txBody>
                    <a:bodyPr/>
                    <a:lstStyle/>
                    <a:p>
                      <a:pPr algn="ctr"/>
                      <a:r>
                        <a:rPr lang="en-US" sz="1400" dirty="0"/>
                        <a:t>Strengthening our staff is vital, as 34% have three years or less of experience, and we are navigating the rollout of new ELA standards while continuing to refine our math plans. Targeted professional development and support will ensure all teachers feel confident and prepared to deliver high-quality instruction, fostering consistency and excellence in student learning.</a:t>
                      </a:r>
                      <a:endParaRPr lang="en-US" sz="1600" dirty="0"/>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AEA22536-0713-83F3-8A46-71D87B30F3A6}"/>
              </a:ext>
            </a:extLst>
          </p:cNvPr>
          <p:cNvSpPr>
            <a:spLocks noGrp="1"/>
          </p:cNvSpPr>
          <p:nvPr>
            <p:ph type="sldNum" sz="quarter" idx="11"/>
          </p:nvPr>
        </p:nvSpPr>
        <p:spPr/>
        <p:txBody>
          <a:bodyPr/>
          <a:lstStyle/>
          <a:p>
            <a:fld id="{B5CEABB6-07DC-46E8-9B57-56EC44A396E5}" type="slidenum">
              <a:rPr lang="en-US" smtClean="0"/>
              <a:pPr/>
              <a:t>10</a:t>
            </a:fld>
            <a:endParaRPr lang="en-US"/>
          </a:p>
        </p:txBody>
      </p:sp>
      <p:sp>
        <p:nvSpPr>
          <p:cNvPr id="4" name="Footer Placeholder 6">
            <a:extLst>
              <a:ext uri="{FF2B5EF4-FFF2-40B4-BE49-F238E27FC236}">
                <a16:creationId xmlns:a16="http://schemas.microsoft.com/office/drawing/2014/main" id="{7A90A95A-0918-14FB-D22D-DE25A8D30AF9}"/>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spTree>
    <p:extLst>
      <p:ext uri="{BB962C8B-B14F-4D97-AF65-F5344CB8AC3E}">
        <p14:creationId xmlns:p14="http://schemas.microsoft.com/office/powerpoint/2010/main" val="243822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C0951-B3A2-A75F-F902-082081C45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2241D-CC3C-79F6-6CD6-8413F5861D9F}"/>
              </a:ext>
            </a:extLst>
          </p:cNvPr>
          <p:cNvSpPr>
            <a:spLocks noGrp="1"/>
          </p:cNvSpPr>
          <p:nvPr>
            <p:ph type="title"/>
          </p:nvPr>
        </p:nvSpPr>
        <p:spPr>
          <a:xfrm>
            <a:off x="447556" y="214468"/>
            <a:ext cx="7766285" cy="689993"/>
          </a:xfrm>
        </p:spPr>
        <p:txBody>
          <a:bodyPr/>
          <a:lstStyle/>
          <a:p>
            <a:r>
              <a:rPr lang="en-US"/>
              <a:t>FY 26 Budget Parameters</a:t>
            </a:r>
          </a:p>
        </p:txBody>
      </p:sp>
      <p:graphicFrame>
        <p:nvGraphicFramePr>
          <p:cNvPr id="5" name="Table 4">
            <a:extLst>
              <a:ext uri="{FF2B5EF4-FFF2-40B4-BE49-F238E27FC236}">
                <a16:creationId xmlns:a16="http://schemas.microsoft.com/office/drawing/2014/main" id="{FFD38A30-A3E6-E655-BC7B-DE76F0CF2B99}"/>
              </a:ext>
            </a:extLst>
          </p:cNvPr>
          <p:cNvGraphicFramePr>
            <a:graphicFrameLocks noGrp="1"/>
          </p:cNvGraphicFramePr>
          <p:nvPr>
            <p:extLst>
              <p:ext uri="{D42A27DB-BD31-4B8C-83A1-F6EECF244321}">
                <p14:modId xmlns:p14="http://schemas.microsoft.com/office/powerpoint/2010/main" val="3605699347"/>
              </p:ext>
            </p:extLst>
          </p:nvPr>
        </p:nvGraphicFramePr>
        <p:xfrm>
          <a:off x="946297" y="983680"/>
          <a:ext cx="9548036" cy="5233459"/>
        </p:xfrm>
        <a:graphic>
          <a:graphicData uri="http://schemas.openxmlformats.org/drawingml/2006/table">
            <a:tbl>
              <a:tblPr firstRow="1" bandRow="1">
                <a:tableStyleId>{5C22544A-7EE6-4342-B048-85BDC9FD1C3A}</a:tableStyleId>
              </a:tblPr>
              <a:tblGrid>
                <a:gridCol w="4774018">
                  <a:extLst>
                    <a:ext uri="{9D8B030D-6E8A-4147-A177-3AD203B41FA5}">
                      <a16:colId xmlns:a16="http://schemas.microsoft.com/office/drawing/2014/main" val="20000"/>
                    </a:ext>
                  </a:extLst>
                </a:gridCol>
                <a:gridCol w="4774018">
                  <a:extLst>
                    <a:ext uri="{9D8B030D-6E8A-4147-A177-3AD203B41FA5}">
                      <a16:colId xmlns:a16="http://schemas.microsoft.com/office/drawing/2014/main" val="20001"/>
                    </a:ext>
                  </a:extLst>
                </a:gridCol>
              </a:tblGrid>
              <a:tr h="54448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FY26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180426">
                <a:tc>
                  <a:txBody>
                    <a:bodyPr/>
                    <a:lstStyle/>
                    <a:p>
                      <a:pPr marL="0" indent="0" algn="ctr">
                        <a:buFont typeface="+mj-lt"/>
                        <a:buNone/>
                      </a:pPr>
                      <a:r>
                        <a:rPr lang="en-US" sz="1800" dirty="0"/>
                        <a:t>Implement a whole child system of support with the integration of SEL </a:t>
                      </a:r>
                    </a:p>
                  </a:txBody>
                  <a:tcPr/>
                </a:tc>
                <a:tc>
                  <a:txBody>
                    <a:bodyPr/>
                    <a:lstStyle/>
                    <a:p>
                      <a:pPr algn="ctr"/>
                      <a:r>
                        <a:rPr lang="en-US" sz="1400" dirty="0"/>
                        <a:t>Focusing on social-emotional learning (SEL) and the whole child is essential for fostering academic success and well-being. </a:t>
                      </a:r>
                    </a:p>
                  </a:txBody>
                  <a:tcPr/>
                </a:tc>
                <a:extLst>
                  <a:ext uri="{0D108BD9-81ED-4DB2-BD59-A6C34878D82A}">
                    <a16:rowId xmlns:a16="http://schemas.microsoft.com/office/drawing/2014/main" val="10001"/>
                  </a:ext>
                </a:extLst>
              </a:tr>
              <a:tr h="1381141">
                <a:tc>
                  <a:txBody>
                    <a:bodyPr/>
                    <a:lstStyle/>
                    <a:p>
                      <a:pPr marL="0" indent="0" algn="ctr">
                        <a:buFont typeface="+mj-lt"/>
                        <a:buNone/>
                      </a:pPr>
                      <a:r>
                        <a:rPr lang="en-US" sz="1800" dirty="0"/>
                        <a:t>Utilize flexible learning tools, and technology to integrate targeted instruction</a:t>
                      </a:r>
                    </a:p>
                  </a:txBody>
                  <a:tcPr/>
                </a:tc>
                <a:tc>
                  <a:txBody>
                    <a:bodyPr/>
                    <a:lstStyle/>
                    <a:p>
                      <a:pPr algn="ctr"/>
                      <a:r>
                        <a:rPr lang="en-US" sz="1400" dirty="0"/>
                        <a:t>Flexible learning tools and technology are crucial for supporting small group instruction by enabling personalized learning and targeted support. These resources help teachers address diverse student needs, track progress efficiently, and provide engaging, adaptive experiences that foster academic growth and equity in the classroom.</a:t>
                      </a:r>
                    </a:p>
                  </a:txBody>
                  <a:tcPr/>
                </a:tc>
                <a:extLst>
                  <a:ext uri="{0D108BD9-81ED-4DB2-BD59-A6C34878D82A}">
                    <a16:rowId xmlns:a16="http://schemas.microsoft.com/office/drawing/2014/main" val="10002"/>
                  </a:ext>
                </a:extLst>
              </a:tr>
              <a:tr h="18432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Increase family engagement through positive interactions with school and partnerships </a:t>
                      </a:r>
                    </a:p>
                  </a:txBody>
                  <a:tcPr/>
                </a:tc>
                <a:tc>
                  <a:txBody>
                    <a:bodyPr/>
                    <a:lstStyle/>
                    <a:p>
                      <a:pPr algn="ctr"/>
                      <a:r>
                        <a:rPr lang="en-US" sz="1400" dirty="0"/>
                        <a:t>When families are actively involved, students benefit from increased support, improved academic performance, and enhanced social-emotional well-being. Engaged families strengthen the school community, creating a collaborative environment that empowers every child to thrive.</a:t>
                      </a:r>
                      <a:endParaRPr lang="en-US" sz="1600" dirty="0"/>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B47FCCE2-DCF1-C559-49DD-2F9FA7E6EFB4}"/>
              </a:ext>
            </a:extLst>
          </p:cNvPr>
          <p:cNvSpPr>
            <a:spLocks noGrp="1"/>
          </p:cNvSpPr>
          <p:nvPr>
            <p:ph type="sldNum" sz="quarter" idx="11"/>
          </p:nvPr>
        </p:nvSpPr>
        <p:spPr/>
        <p:txBody>
          <a:bodyPr/>
          <a:lstStyle/>
          <a:p>
            <a:fld id="{B5CEABB6-07DC-46E8-9B57-56EC44A396E5}" type="slidenum">
              <a:rPr lang="en-US" smtClean="0"/>
              <a:pPr/>
              <a:t>11</a:t>
            </a:fld>
            <a:endParaRPr lang="en-US"/>
          </a:p>
        </p:txBody>
      </p:sp>
      <p:sp>
        <p:nvSpPr>
          <p:cNvPr id="4" name="Footer Placeholder 6">
            <a:extLst>
              <a:ext uri="{FF2B5EF4-FFF2-40B4-BE49-F238E27FC236}">
                <a16:creationId xmlns:a16="http://schemas.microsoft.com/office/drawing/2014/main" id="{4AF11D3D-2ED7-AE8B-B014-59E8364ED56F}"/>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spTree>
    <p:extLst>
      <p:ext uri="{BB962C8B-B14F-4D97-AF65-F5344CB8AC3E}">
        <p14:creationId xmlns:p14="http://schemas.microsoft.com/office/powerpoint/2010/main" val="312603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9F2-CEAC-A0DF-22E9-9DE948036DD3}"/>
              </a:ext>
            </a:extLst>
          </p:cNvPr>
          <p:cNvSpPr>
            <a:spLocks noGrp="1"/>
          </p:cNvSpPr>
          <p:nvPr>
            <p:ph type="title"/>
          </p:nvPr>
        </p:nvSpPr>
        <p:spPr>
          <a:xfrm>
            <a:off x="121850" y="133096"/>
            <a:ext cx="9645035" cy="1828800"/>
          </a:xfrm>
        </p:spPr>
        <p:txBody>
          <a:bodyPr/>
          <a:lstStyle/>
          <a:p>
            <a:r>
              <a:rPr lang="en-US" sz="3800" dirty="0"/>
              <a:t>Review of FY26 Signature and Turnaround Program Funding Process</a:t>
            </a:r>
            <a:r>
              <a:rPr lang="en-US" dirty="0"/>
              <a:t> </a:t>
            </a:r>
          </a:p>
        </p:txBody>
      </p:sp>
      <p:graphicFrame>
        <p:nvGraphicFramePr>
          <p:cNvPr id="12" name="TextBox 3">
            <a:extLst>
              <a:ext uri="{FF2B5EF4-FFF2-40B4-BE49-F238E27FC236}">
                <a16:creationId xmlns:a16="http://schemas.microsoft.com/office/drawing/2014/main" id="{4FDD801E-302D-6A53-D7F5-0F7597EA8560}"/>
              </a:ext>
            </a:extLst>
          </p:cNvPr>
          <p:cNvGraphicFramePr/>
          <p:nvPr/>
        </p:nvGraphicFramePr>
        <p:xfrm>
          <a:off x="597566" y="1710021"/>
          <a:ext cx="10414647" cy="548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6C54D0C-7EDE-90E1-BB3D-0A32E1D8C5DD}"/>
              </a:ext>
            </a:extLst>
          </p:cNvPr>
          <p:cNvSpPr>
            <a:spLocks noGrp="1"/>
          </p:cNvSpPr>
          <p:nvPr>
            <p:ph type="sldNum" sz="quarter" idx="11"/>
          </p:nvPr>
        </p:nvSpPr>
        <p:spPr/>
        <p:txBody>
          <a:bodyPr/>
          <a:lstStyle/>
          <a:p>
            <a:fld id="{B5CEABB6-07DC-46E8-9B57-56EC44A396E5}" type="slidenum">
              <a:rPr lang="en-US" smtClean="0"/>
              <a:pPr/>
              <a:t>12</a:t>
            </a:fld>
            <a:endParaRPr lang="en-US"/>
          </a:p>
        </p:txBody>
      </p:sp>
    </p:spTree>
    <p:extLst>
      <p:ext uri="{BB962C8B-B14F-4D97-AF65-F5344CB8AC3E}">
        <p14:creationId xmlns:p14="http://schemas.microsoft.com/office/powerpoint/2010/main" val="77912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r>
              <a:rPr lang="en-US"/>
              <a:t>Overview of Approved Signature Program Funds</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13</a:t>
            </a:fld>
            <a:endParaRPr lang="en-US"/>
          </a:p>
        </p:txBody>
      </p:sp>
    </p:spTree>
    <p:extLst>
      <p:ext uri="{BB962C8B-B14F-4D97-AF65-F5344CB8AC3E}">
        <p14:creationId xmlns:p14="http://schemas.microsoft.com/office/powerpoint/2010/main" val="126430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Signature program funds</a:t>
            </a:r>
            <a:br>
              <a:rPr lang="en-US" sz="3600" b="1">
                <a:latin typeface="Calibri"/>
                <a:ea typeface="Calibri"/>
                <a:cs typeface="Calibri"/>
              </a:rPr>
            </a:br>
            <a:r>
              <a:rPr lang="en-US" sz="3600" b="1">
                <a:latin typeface="Calibri"/>
                <a:ea typeface="Calibri"/>
                <a:cs typeface="Calibri"/>
              </a:rPr>
              <a:t>requested vs. approved</a:t>
            </a:r>
            <a:endParaRPr lang="en-US" sz="3600" b="1">
              <a:latin typeface="Calibri" panose="020F0502020204030204" pitchFamily="34" charset="0"/>
              <a:ea typeface="Calibri"/>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14</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extLst>
              <p:ext uri="{D42A27DB-BD31-4B8C-83A1-F6EECF244321}">
                <p14:modId xmlns:p14="http://schemas.microsoft.com/office/powerpoint/2010/main" val="1533951524"/>
              </p:ext>
            </p:extLst>
          </p:nvPr>
        </p:nvGraphicFramePr>
        <p:xfrm>
          <a:off x="3863272" y="4111462"/>
          <a:ext cx="7781268" cy="246888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pPr lvl="0" algn="l">
                        <a:lnSpc>
                          <a:spcPct val="100000"/>
                        </a:lnSpc>
                        <a:spcBef>
                          <a:spcPts val="0"/>
                        </a:spcBef>
                        <a:spcAft>
                          <a:spcPts val="0"/>
                        </a:spcAft>
                        <a:buNone/>
                      </a:pPr>
                      <a:r>
                        <a:rPr lang="en-US" sz="2400" b="0" i="0" u="none" strike="noStrike" noProof="0" dirty="0">
                          <a:solidFill>
                            <a:schemeClr val="tx1"/>
                          </a:solidFill>
                          <a:latin typeface="Tenorite"/>
                        </a:rPr>
                        <a:t> </a:t>
                      </a:r>
                      <a:r>
                        <a:rPr lang="en-US" sz="2400" b="1" i="0" u="sng" strike="noStrike" noProof="0" dirty="0">
                          <a:solidFill>
                            <a:schemeClr val="tx1"/>
                          </a:solidFill>
                          <a:latin typeface="Tenorite"/>
                        </a:rPr>
                        <a:t>APPROVED</a:t>
                      </a:r>
                      <a:r>
                        <a:rPr lang="en-US" sz="2400" b="0" i="0" u="none" strike="noStrike" noProof="0" dirty="0">
                          <a:solidFill>
                            <a:schemeClr val="tx1"/>
                          </a:solidFill>
                          <a:latin typeface="Tenorite"/>
                        </a:rPr>
                        <a:t> Signature Program Funds: $205,232</a:t>
                      </a:r>
                      <a:endParaRPr lang="en-US" sz="2400" b="1" i="0" u="sng" strike="noStrike" noProof="0" dirty="0">
                        <a:solidFill>
                          <a:schemeClr val="tx1"/>
                        </a:solidFill>
                        <a:latin typeface="Tenorite"/>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pPr lvl="0">
                        <a:buNone/>
                      </a:pPr>
                      <a:r>
                        <a:rPr lang="en-US" sz="1800" b="1" i="0" u="sng" strike="noStrike" noProof="0" dirty="0">
                          <a:solidFill>
                            <a:srgbClr val="FF0000"/>
                          </a:solidFill>
                          <a:latin typeface="Tenorite"/>
                        </a:rPr>
                        <a:t>Staffing:</a:t>
                      </a:r>
                    </a:p>
                    <a:p>
                      <a:pPr lvl="0">
                        <a:buNone/>
                      </a:pPr>
                      <a:r>
                        <a:rPr lang="en-US" sz="1800" b="1" i="0" u="none" strike="noStrike" noProof="0" dirty="0">
                          <a:solidFill>
                            <a:srgbClr val="FF0000"/>
                          </a:solidFill>
                          <a:latin typeface="Tenorite"/>
                        </a:rPr>
                        <a:t>-(1) Signature Program STEAM Lab Teacher</a:t>
                      </a:r>
                    </a:p>
                    <a:p>
                      <a:pPr lvl="0">
                        <a:buNone/>
                      </a:pPr>
                      <a:r>
                        <a:rPr lang="en-US" sz="1800" b="1" i="0" u="none" strike="noStrike" noProof="0" dirty="0">
                          <a:solidFill>
                            <a:srgbClr val="FF0000"/>
                          </a:solidFill>
                          <a:latin typeface="Tenorite"/>
                        </a:rPr>
                        <a:t>-(.25) Signature Program Spanish Teacher </a:t>
                      </a:r>
                    </a:p>
                    <a:p>
                      <a:pPr lvl="0">
                        <a:buNone/>
                      </a:pPr>
                      <a:r>
                        <a:rPr lang="en-US" sz="1800" b="1" i="0" u="none" strike="noStrike" noProof="0" dirty="0">
                          <a:solidFill>
                            <a:srgbClr val="FF0000"/>
                          </a:solidFill>
                          <a:latin typeface="Tenorite"/>
                        </a:rPr>
                        <a:t>-(.5) Master Teacher Leader (School will cover the additional costs) </a:t>
                      </a:r>
                    </a:p>
                    <a:p>
                      <a:pPr lvl="0">
                        <a:buNone/>
                      </a:pPr>
                      <a:r>
                        <a:rPr lang="en-US" sz="1800" b="1" i="0" u="sng" strike="noStrike" noProof="0" dirty="0">
                          <a:solidFill>
                            <a:srgbClr val="FF0000"/>
                          </a:solidFill>
                          <a:latin typeface="Tenorite"/>
                        </a:rPr>
                        <a:t>Non-Staffing: </a:t>
                      </a:r>
                    </a:p>
                    <a:p>
                      <a:pPr lvl="0">
                        <a:buNone/>
                      </a:pPr>
                      <a:r>
                        <a:rPr lang="en-US" sz="1800" b="1" i="0" u="none" strike="noStrike" noProof="0" dirty="0">
                          <a:solidFill>
                            <a:srgbClr val="FF0000"/>
                          </a:solidFill>
                          <a:latin typeface="Tenorite"/>
                        </a:rPr>
                        <a:t>$15,000 allocated for Signature Program materials and supplies </a:t>
                      </a:r>
                    </a:p>
                    <a:p>
                      <a:pPr lvl="0">
                        <a:buNone/>
                      </a:pP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graphicFrame>
        <p:nvGraphicFramePr>
          <p:cNvPr id="6" name="Table 5">
            <a:extLst>
              <a:ext uri="{FF2B5EF4-FFF2-40B4-BE49-F238E27FC236}">
                <a16:creationId xmlns:a16="http://schemas.microsoft.com/office/drawing/2014/main" id="{C554AFAB-AE82-2572-0E76-4F69AF1323B2}"/>
              </a:ext>
            </a:extLst>
          </p:cNvPr>
          <p:cNvGraphicFramePr>
            <a:graphicFrameLocks noGrp="1"/>
          </p:cNvGraphicFramePr>
          <p:nvPr>
            <p:extLst>
              <p:ext uri="{D42A27DB-BD31-4B8C-83A1-F6EECF244321}">
                <p14:modId xmlns:p14="http://schemas.microsoft.com/office/powerpoint/2010/main" val="2817491088"/>
              </p:ext>
            </p:extLst>
          </p:nvPr>
        </p:nvGraphicFramePr>
        <p:xfrm>
          <a:off x="4001495" y="1454155"/>
          <a:ext cx="7781268" cy="219456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0" dirty="0">
                          <a:solidFill>
                            <a:schemeClr val="tx1"/>
                          </a:solidFill>
                        </a:rPr>
                        <a:t> </a:t>
                      </a:r>
                      <a:r>
                        <a:rPr lang="en-US" sz="2400" b="1" i="0" u="sng" strike="noStrike" noProof="0" dirty="0">
                          <a:solidFill>
                            <a:schemeClr val="tx1"/>
                          </a:solidFill>
                          <a:latin typeface="Tenorite"/>
                        </a:rPr>
                        <a:t>Requested </a:t>
                      </a:r>
                      <a:r>
                        <a:rPr lang="en-US" sz="2400" b="0" dirty="0">
                          <a:solidFill>
                            <a:schemeClr val="tx1"/>
                          </a:solidFill>
                        </a:rPr>
                        <a:t>Signature Program Funds: $719,232</a:t>
                      </a:r>
                      <a:endParaRPr lang="en-US" sz="2400" b="1" u="sng"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23371214"/>
                  </a:ext>
                </a:extLst>
              </a:tr>
              <a:tr h="370840">
                <a:tc>
                  <a:txBody>
                    <a:bodyPr/>
                    <a:lstStyle/>
                    <a:p>
                      <a:r>
                        <a:rPr lang="en-US" b="1" i="0" dirty="0">
                          <a:solidFill>
                            <a:srgbClr val="FF0000"/>
                          </a:solidFill>
                        </a:rPr>
                        <a:t>-(2) Signature STEAM Program Coaches- Curriculum Development, Certification, Classroom Coaching, Professional Development </a:t>
                      </a:r>
                    </a:p>
                    <a:p>
                      <a:r>
                        <a:rPr lang="en-US" b="1" i="0" dirty="0">
                          <a:solidFill>
                            <a:srgbClr val="FF0000"/>
                          </a:solidFill>
                        </a:rPr>
                        <a:t>-(1) Signature Program Spanish Teacher</a:t>
                      </a:r>
                    </a:p>
                    <a:p>
                      <a:r>
                        <a:rPr lang="en-US" b="1" i="0" dirty="0">
                          <a:solidFill>
                            <a:srgbClr val="FF0000"/>
                          </a:solidFill>
                        </a:rPr>
                        <a:t>-(2) Signature Program STEAM Teachers</a:t>
                      </a:r>
                    </a:p>
                    <a:p>
                      <a:r>
                        <a:rPr lang="en-US" b="1" i="0" dirty="0">
                          <a:solidFill>
                            <a:srgbClr val="FF0000"/>
                          </a:solidFill>
                        </a:rPr>
                        <a:t>-$20,000 for materials and supplies </a:t>
                      </a:r>
                    </a:p>
                    <a:p>
                      <a:endParaRPr lang="en-US" b="1" i="0" dirty="0">
                        <a:solidFill>
                          <a:srgbClr val="FF0000"/>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7996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DCEF-43E8-794D-E98A-BBDA1470223B}"/>
              </a:ext>
            </a:extLst>
          </p:cNvPr>
          <p:cNvSpPr>
            <a:spLocks noGrp="1"/>
          </p:cNvSpPr>
          <p:nvPr>
            <p:ph type="title"/>
          </p:nvPr>
        </p:nvSpPr>
        <p:spPr>
          <a:xfrm>
            <a:off x="1861822" y="2515426"/>
            <a:ext cx="7058890" cy="1828800"/>
          </a:xfrm>
        </p:spPr>
        <p:txBody>
          <a:bodyPr/>
          <a:lstStyle/>
          <a:p>
            <a:r>
              <a:rPr lang="en-US" b="1" dirty="0">
                <a:solidFill>
                  <a:srgbClr val="FF0000"/>
                </a:solidFill>
              </a:rPr>
              <a:t>M. Agnes Jones Es</a:t>
            </a:r>
            <a:br>
              <a:rPr lang="en-US" dirty="0"/>
            </a:br>
            <a:r>
              <a:rPr lang="en-US" dirty="0"/>
              <a:t>FY26 Summary of Proposed Staffing AND Non-Staffing</a:t>
            </a:r>
          </a:p>
        </p:txBody>
      </p:sp>
      <p:sp>
        <p:nvSpPr>
          <p:cNvPr id="3" name="Content Placeholder 2">
            <a:extLst>
              <a:ext uri="{FF2B5EF4-FFF2-40B4-BE49-F238E27FC236}">
                <a16:creationId xmlns:a16="http://schemas.microsoft.com/office/drawing/2014/main" id="{8773B76F-3451-0552-4063-2523F355B0BF}"/>
              </a:ext>
            </a:extLst>
          </p:cNvPr>
          <p:cNvSpPr>
            <a:spLocks noGrp="1"/>
          </p:cNvSpPr>
          <p:nvPr>
            <p:ph sz="quarter" idx="26"/>
          </p:nvPr>
        </p:nvSpPr>
        <p:spPr>
          <a:xfrm>
            <a:off x="1457730" y="3090141"/>
            <a:ext cx="6400800" cy="3048000"/>
          </a:xfrm>
        </p:spPr>
        <p:txBody>
          <a:bodyPr vert="horz" lIns="0" tIns="0" rIns="0" bIns="0" rtlCol="0" anchor="t">
            <a:normAutofit/>
          </a:bodyPr>
          <a:lstStyle/>
          <a:p>
            <a:r>
              <a:rPr lang="en-US"/>
              <a:t>-</a:t>
            </a:r>
          </a:p>
        </p:txBody>
      </p:sp>
      <p:sp>
        <p:nvSpPr>
          <p:cNvPr id="5" name="Slide Number Placeholder 4">
            <a:extLst>
              <a:ext uri="{FF2B5EF4-FFF2-40B4-BE49-F238E27FC236}">
                <a16:creationId xmlns:a16="http://schemas.microsoft.com/office/drawing/2014/main" id="{5526FB72-12C1-A588-9277-25A8B3A11309}"/>
              </a:ext>
            </a:extLst>
          </p:cNvPr>
          <p:cNvSpPr>
            <a:spLocks noGrp="1"/>
          </p:cNvSpPr>
          <p:nvPr>
            <p:ph type="sldNum" sz="quarter" idx="11"/>
          </p:nvPr>
        </p:nvSpPr>
        <p:spPr/>
        <p:txBody>
          <a:bodyPr/>
          <a:lstStyle/>
          <a:p>
            <a:fld id="{B5CEABB6-07DC-46E8-9B57-56EC44A396E5}" type="slidenum">
              <a:rPr lang="en-US" smtClean="0"/>
              <a:pPr/>
              <a:t>15</a:t>
            </a:fld>
            <a:endParaRPr lang="en-US"/>
          </a:p>
        </p:txBody>
      </p:sp>
    </p:spTree>
    <p:extLst>
      <p:ext uri="{BB962C8B-B14F-4D97-AF65-F5344CB8AC3E}">
        <p14:creationId xmlns:p14="http://schemas.microsoft.com/office/powerpoint/2010/main" val="163816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871E-88AF-DF10-1311-98C617AA3EB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D3CC83-1DB2-2358-C22B-45B1EAA3492C}"/>
              </a:ext>
            </a:extLst>
          </p:cNvPr>
          <p:cNvSpPr>
            <a:spLocks noGrp="1"/>
          </p:cNvSpPr>
          <p:nvPr>
            <p:ph type="title"/>
          </p:nvPr>
        </p:nvSpPr>
        <p:spPr>
          <a:xfrm>
            <a:off x="558766" y="230477"/>
            <a:ext cx="10718207" cy="600540"/>
          </a:xfrm>
        </p:spPr>
        <p:txBody>
          <a:bodyPr/>
          <a:lstStyle/>
          <a:p>
            <a:pPr algn="ctr"/>
            <a:r>
              <a:rPr lang="en-US"/>
              <a:t>Summary Tab Overview</a:t>
            </a:r>
          </a:p>
        </p:txBody>
      </p:sp>
      <p:graphicFrame>
        <p:nvGraphicFramePr>
          <p:cNvPr id="2" name="Table 1">
            <a:extLst>
              <a:ext uri="{FF2B5EF4-FFF2-40B4-BE49-F238E27FC236}">
                <a16:creationId xmlns:a16="http://schemas.microsoft.com/office/drawing/2014/main" id="{FB50BE05-D1CF-D7B3-7FFD-162537B69831}"/>
              </a:ext>
            </a:extLst>
          </p:cNvPr>
          <p:cNvGraphicFramePr>
            <a:graphicFrameLocks noGrp="1"/>
          </p:cNvGraphicFramePr>
          <p:nvPr>
            <p:extLst>
              <p:ext uri="{D42A27DB-BD31-4B8C-83A1-F6EECF244321}">
                <p14:modId xmlns:p14="http://schemas.microsoft.com/office/powerpoint/2010/main" val="2363502414"/>
              </p:ext>
            </p:extLst>
          </p:nvPr>
        </p:nvGraphicFramePr>
        <p:xfrm>
          <a:off x="369024" y="1325822"/>
          <a:ext cx="5868846" cy="5132893"/>
        </p:xfrm>
        <a:graphic>
          <a:graphicData uri="http://schemas.openxmlformats.org/drawingml/2006/table">
            <a:tbl>
              <a:tblPr/>
              <a:tblGrid>
                <a:gridCol w="1975542">
                  <a:extLst>
                    <a:ext uri="{9D8B030D-6E8A-4147-A177-3AD203B41FA5}">
                      <a16:colId xmlns:a16="http://schemas.microsoft.com/office/drawing/2014/main" val="3849296698"/>
                    </a:ext>
                  </a:extLst>
                </a:gridCol>
                <a:gridCol w="477112">
                  <a:extLst>
                    <a:ext uri="{9D8B030D-6E8A-4147-A177-3AD203B41FA5}">
                      <a16:colId xmlns:a16="http://schemas.microsoft.com/office/drawing/2014/main" val="1077783019"/>
                    </a:ext>
                  </a:extLst>
                </a:gridCol>
                <a:gridCol w="499475">
                  <a:extLst>
                    <a:ext uri="{9D8B030D-6E8A-4147-A177-3AD203B41FA5}">
                      <a16:colId xmlns:a16="http://schemas.microsoft.com/office/drawing/2014/main" val="3719666683"/>
                    </a:ext>
                  </a:extLst>
                </a:gridCol>
                <a:gridCol w="670938">
                  <a:extLst>
                    <a:ext uri="{9D8B030D-6E8A-4147-A177-3AD203B41FA5}">
                      <a16:colId xmlns:a16="http://schemas.microsoft.com/office/drawing/2014/main" val="2019260614"/>
                    </a:ext>
                  </a:extLst>
                </a:gridCol>
                <a:gridCol w="687711">
                  <a:extLst>
                    <a:ext uri="{9D8B030D-6E8A-4147-A177-3AD203B41FA5}">
                      <a16:colId xmlns:a16="http://schemas.microsoft.com/office/drawing/2014/main" val="689053540"/>
                    </a:ext>
                  </a:extLst>
                </a:gridCol>
                <a:gridCol w="1558068">
                  <a:extLst>
                    <a:ext uri="{9D8B030D-6E8A-4147-A177-3AD203B41FA5}">
                      <a16:colId xmlns:a16="http://schemas.microsoft.com/office/drawing/2014/main" val="1342250569"/>
                    </a:ext>
                  </a:extLst>
                </a:gridCol>
              </a:tblGrid>
              <a:tr h="271333">
                <a:tc>
                  <a:txBody>
                    <a:bodyPr/>
                    <a:lstStyle/>
                    <a:p>
                      <a:pPr algn="ctr" fontAlgn="b"/>
                      <a:r>
                        <a:rPr lang="en-US" sz="1000" b="1" i="0" u="none" strike="noStrike">
                          <a:solidFill>
                            <a:srgbClr val="000000"/>
                          </a:solidFill>
                          <a:effectLst/>
                          <a:latin typeface="Calibri"/>
                        </a:rPr>
                        <a:t>Position Title</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Earned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Funded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Staffed</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Dif</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Comments</a:t>
                      </a:r>
                    </a:p>
                  </a:txBody>
                  <a:tcPr marL="0" marR="0" marT="0" marB="0" anchor="b">
                    <a:lnL>
                      <a:noFill/>
                    </a:lnL>
                    <a:lnR>
                      <a:noFill/>
                    </a:lnR>
                    <a:lnT>
                      <a:noFill/>
                    </a:lnT>
                    <a:lnB>
                      <a:noFill/>
                    </a:lnB>
                    <a:noFill/>
                  </a:tcPr>
                </a:tc>
                <a:extLst>
                  <a:ext uri="{0D108BD9-81ED-4DB2-BD59-A6C34878D82A}">
                    <a16:rowId xmlns:a16="http://schemas.microsoft.com/office/drawing/2014/main" val="2299039323"/>
                  </a:ext>
                </a:extLst>
              </a:tr>
              <a:tr h="185000">
                <a:tc>
                  <a:txBody>
                    <a:bodyPr/>
                    <a:lstStyle/>
                    <a:p>
                      <a:pPr algn="l" fontAlgn="t"/>
                      <a:r>
                        <a:rPr lang="en-US" sz="1300" b="1" i="0" u="none" strike="noStrike">
                          <a:solidFill>
                            <a:srgbClr val="FFFFFF"/>
                          </a:solidFill>
                          <a:effectLst/>
                          <a:latin typeface="Calibri"/>
                        </a:rPr>
                        <a:t>Teachers</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608030"/>
                  </a:ext>
                </a:extLst>
              </a:tr>
              <a:tr h="246667">
                <a:tc>
                  <a:txBody>
                    <a:bodyPr/>
                    <a:lstStyle/>
                    <a:p>
                      <a:pPr algn="l" fontAlgn="b"/>
                      <a:r>
                        <a:rPr lang="en-US" sz="900" b="1" i="0" u="none" strike="noStrike">
                          <a:effectLst/>
                          <a:latin typeface="Arial"/>
                        </a:rPr>
                        <a:t>Middle School Core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BDD7EE"/>
                      </a:bgClr>
                    </a:pattFill>
                  </a:tcPr>
                </a:tc>
                <a:tc>
                  <a:txBody>
                    <a:bodyPr/>
                    <a:lstStyle/>
                    <a:p>
                      <a:pPr algn="l" fontAlgn="b"/>
                      <a:r>
                        <a:rPr lang="en-US" sz="900" b="1" i="0" u="none" strike="noStrike">
                          <a:effectLst/>
                          <a:latin typeface="Arial"/>
                        </a:rPr>
                        <a:t>            49.50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(49.50)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49774177"/>
                  </a:ext>
                </a:extLst>
              </a:tr>
              <a:tr h="246667">
                <a:tc>
                  <a:txBody>
                    <a:bodyPr/>
                    <a:lstStyle/>
                    <a:p>
                      <a:pPr algn="l" fontAlgn="b"/>
                      <a:r>
                        <a:rPr lang="en-US" sz="900" b="1" i="0" u="none" strike="noStrike">
                          <a:effectLst/>
                          <a:latin typeface="Arial"/>
                        </a:rPr>
                        <a:t>Middle Electives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1" i="0" u="none" strike="noStrike">
                        <a:effectLst/>
                        <a:latin typeface="Arial"/>
                      </a:endParaRPr>
                    </a:p>
                  </a:txBody>
                  <a:tcPr marL="0" marR="0" marT="0" marB="0" anchor="b">
                    <a:lnL>
                      <a:noFill/>
                    </a:lnL>
                    <a:lnR>
                      <a:noFill/>
                    </a:lnR>
                    <a:lnT>
                      <a:noFill/>
                    </a:lnT>
                    <a:lnB>
                      <a:noFill/>
                    </a:lnB>
                    <a:pattFill prst="upDiag">
                      <a:fgClr>
                        <a:srgbClr val="8EA9DB"/>
                      </a:fgClr>
                      <a:bgClr>
                        <a:srgbClr val="BDD7EE"/>
                      </a:bgClr>
                    </a:pattFill>
                  </a:tcPr>
                </a:tc>
                <a:tc>
                  <a:txBody>
                    <a:bodyPr/>
                    <a:lstStyle/>
                    <a:p>
                      <a:pPr algn="l" fontAlgn="b"/>
                      <a:r>
                        <a:rPr lang="en-US" sz="900" b="1" i="0" u="none" strike="noStrike">
                          <a:effectLst/>
                          <a:latin typeface="Arial"/>
                        </a:rPr>
                        <a:t>            19.00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(19.00)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05183689"/>
                  </a:ext>
                </a:extLst>
              </a:tr>
              <a:tr h="246667">
                <a:tc>
                  <a:txBody>
                    <a:bodyPr/>
                    <a:lstStyle/>
                    <a:p>
                      <a:pPr algn="l" fontAlgn="b"/>
                      <a:r>
                        <a:rPr lang="en-US" sz="900" b="0" i="0" u="none" strike="noStrike">
                          <a:effectLst/>
                          <a:latin typeface="Arial"/>
                        </a:rPr>
                        <a:t>Teacher Math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31945960"/>
                  </a:ext>
                </a:extLst>
              </a:tr>
              <a:tr h="246667">
                <a:tc>
                  <a:txBody>
                    <a:bodyPr/>
                    <a:lstStyle/>
                    <a:p>
                      <a:pPr algn="l" fontAlgn="b"/>
                      <a:r>
                        <a:rPr lang="en-US" sz="900" b="0" i="0" u="none" strike="noStrike">
                          <a:effectLst/>
                          <a:latin typeface="Arial"/>
                        </a:rPr>
                        <a:t>Teacher Science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20333119"/>
                  </a:ext>
                </a:extLst>
              </a:tr>
              <a:tr h="246667">
                <a:tc>
                  <a:txBody>
                    <a:bodyPr/>
                    <a:lstStyle/>
                    <a:p>
                      <a:pPr algn="l" fontAlgn="b"/>
                      <a:r>
                        <a:rPr lang="en-US" sz="900" b="0" i="0" u="none" strike="noStrike">
                          <a:effectLst/>
                          <a:latin typeface="Arial"/>
                        </a:rPr>
                        <a:t>Teacher Social Studies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41580826"/>
                  </a:ext>
                </a:extLst>
              </a:tr>
              <a:tr h="246667">
                <a:tc>
                  <a:txBody>
                    <a:bodyPr/>
                    <a:lstStyle/>
                    <a:p>
                      <a:pPr algn="l" fontAlgn="b"/>
                      <a:r>
                        <a:rPr lang="en-US" sz="900" b="0" i="0" u="none" strike="noStrike">
                          <a:effectLst/>
                          <a:latin typeface="Arial"/>
                        </a:rPr>
                        <a:t>Teacher ELA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0686954"/>
                  </a:ext>
                </a:extLst>
              </a:tr>
              <a:tr h="246667">
                <a:tc>
                  <a:txBody>
                    <a:bodyPr/>
                    <a:lstStyle/>
                    <a:p>
                      <a:pPr algn="l" fontAlgn="b"/>
                      <a:r>
                        <a:rPr lang="en-US" sz="900" b="0" i="0" u="none" strike="noStrike">
                          <a:effectLst/>
                          <a:latin typeface="Arial"/>
                        </a:rPr>
                        <a:t>Teacher Art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15526107"/>
                  </a:ext>
                </a:extLst>
              </a:tr>
              <a:tr h="246667">
                <a:tc>
                  <a:txBody>
                    <a:bodyPr/>
                    <a:lstStyle/>
                    <a:p>
                      <a:pPr algn="l" fontAlgn="b"/>
                      <a:r>
                        <a:rPr lang="en-US" sz="900" b="0" i="0" u="none" strike="noStrike">
                          <a:effectLst/>
                          <a:latin typeface="Arial"/>
                        </a:rPr>
                        <a:t>Teacher Band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0036414"/>
                  </a:ext>
                </a:extLst>
              </a:tr>
              <a:tr h="246667">
                <a:tc>
                  <a:txBody>
                    <a:bodyPr/>
                    <a:lstStyle/>
                    <a:p>
                      <a:pPr algn="l" fontAlgn="b"/>
                      <a:r>
                        <a:rPr lang="en-US" sz="900" b="0" i="0" u="none" strike="noStrike">
                          <a:effectLst/>
                          <a:latin typeface="Arial"/>
                        </a:rPr>
                        <a:t>Teacher Music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09817513"/>
                  </a:ext>
                </a:extLst>
              </a:tr>
              <a:tr h="246667">
                <a:tc>
                  <a:txBody>
                    <a:bodyPr/>
                    <a:lstStyle/>
                    <a:p>
                      <a:pPr algn="l" fontAlgn="b"/>
                      <a:r>
                        <a:rPr lang="en-US" sz="900" b="0" i="0" u="none" strike="noStrike">
                          <a:effectLst/>
                          <a:latin typeface="Arial"/>
                        </a:rPr>
                        <a:t>Teacher Orchestra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99329978"/>
                  </a:ext>
                </a:extLst>
              </a:tr>
              <a:tr h="246667">
                <a:tc>
                  <a:txBody>
                    <a:bodyPr/>
                    <a:lstStyle/>
                    <a:p>
                      <a:pPr algn="l" fontAlgn="b"/>
                      <a:r>
                        <a:rPr lang="en-US" sz="900" b="0" i="0" u="none" strike="noStrike">
                          <a:effectLst/>
                          <a:latin typeface="Arial"/>
                        </a:rPr>
                        <a:t>Teacher Physical Ed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23078089"/>
                  </a:ext>
                </a:extLst>
              </a:tr>
              <a:tr h="246667">
                <a:tc>
                  <a:txBody>
                    <a:bodyPr/>
                    <a:lstStyle/>
                    <a:p>
                      <a:pPr algn="l" fontAlgn="b"/>
                      <a:r>
                        <a:rPr lang="en-US" sz="900" b="0" i="0" u="none" strike="noStrike">
                          <a:effectLst/>
                          <a:latin typeface="Arial"/>
                        </a:rPr>
                        <a:t>Teacher Performing Arts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54511642"/>
                  </a:ext>
                </a:extLst>
              </a:tr>
              <a:tr h="246667">
                <a:tc>
                  <a:txBody>
                    <a:bodyPr/>
                    <a:lstStyle/>
                    <a:p>
                      <a:pPr algn="l" fontAlgn="b"/>
                      <a:r>
                        <a:rPr lang="en-US" sz="900" b="0" i="0" u="none" strike="noStrike">
                          <a:effectLst/>
                          <a:latin typeface="Arial"/>
                        </a:rPr>
                        <a:t>Teacher World Language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183442037"/>
                  </a:ext>
                </a:extLst>
              </a:tr>
              <a:tr h="246667">
                <a:tc>
                  <a:txBody>
                    <a:bodyPr/>
                    <a:lstStyle/>
                    <a:p>
                      <a:pPr algn="l" fontAlgn="b"/>
                      <a:r>
                        <a:rPr lang="en-US" sz="900" b="0" i="0" u="none" strike="noStrike">
                          <a:effectLst/>
                          <a:latin typeface="Arial"/>
                        </a:rPr>
                        <a:t>Teacher Gifted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r>
                        <a:rPr lang="en-US" sz="900" b="0" i="0" u="none" strike="noStrike">
                          <a:effectLst/>
                          <a:latin typeface="Arial"/>
                        </a:rPr>
                        <a:t>            13.00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60864203"/>
                  </a:ext>
                </a:extLst>
              </a:tr>
              <a:tr h="246667">
                <a:tc>
                  <a:txBody>
                    <a:bodyPr/>
                    <a:lstStyle/>
                    <a:p>
                      <a:pPr algn="l" fontAlgn="b"/>
                      <a:r>
                        <a:rPr lang="en-US" sz="900" b="0" i="0" u="none" strike="noStrike">
                          <a:effectLst/>
                          <a:latin typeface="Arial"/>
                        </a:rPr>
                        <a:t>Teacher Social Emotional Learning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010834"/>
                  </a:ext>
                </a:extLst>
              </a:tr>
              <a:tr h="246667">
                <a:tc>
                  <a:txBody>
                    <a:bodyPr/>
                    <a:lstStyle/>
                    <a:p>
                      <a:pPr algn="l" fontAlgn="b"/>
                      <a:r>
                        <a:rPr lang="en-US" sz="900" b="1" i="0" u="none" strike="noStrike">
                          <a:effectLst/>
                          <a:latin typeface="Arial"/>
                        </a:rPr>
                        <a:t>EIP TEACHERS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900" b="1" i="0" u="none" strike="noStrike">
                          <a:effectLst/>
                          <a:latin typeface="Arial"/>
                        </a:rPr>
                        <a:t>             3.50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1.50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41321253"/>
                  </a:ext>
                </a:extLst>
              </a:tr>
              <a:tr h="246667">
                <a:tc>
                  <a:txBody>
                    <a:bodyPr/>
                    <a:lstStyle/>
                    <a:p>
                      <a:pPr algn="l" fontAlgn="b"/>
                      <a:r>
                        <a:rPr lang="en-US" sz="900" b="0" i="0" u="none" strike="noStrike">
                          <a:effectLst/>
                          <a:latin typeface="Arial"/>
                        </a:rPr>
                        <a:t>Teacher REP 6-12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69440323"/>
                  </a:ext>
                </a:extLst>
              </a:tr>
            </a:tbl>
          </a:graphicData>
        </a:graphic>
      </p:graphicFrame>
      <p:sp>
        <p:nvSpPr>
          <p:cNvPr id="3" name="TextBox 2">
            <a:extLst>
              <a:ext uri="{FF2B5EF4-FFF2-40B4-BE49-F238E27FC236}">
                <a16:creationId xmlns:a16="http://schemas.microsoft.com/office/drawing/2014/main" id="{97098B45-32A8-674C-1602-5C2F3FCCC9F8}"/>
              </a:ext>
            </a:extLst>
          </p:cNvPr>
          <p:cNvSpPr txBox="1"/>
          <p:nvPr/>
        </p:nvSpPr>
        <p:spPr>
          <a:xfrm rot="20164409">
            <a:off x="822550" y="3808310"/>
            <a:ext cx="5178344" cy="707886"/>
          </a:xfrm>
          <a:prstGeom prst="rect">
            <a:avLst/>
          </a:prstGeom>
          <a:solidFill>
            <a:schemeClr val="accent1">
              <a:lumMod val="60000"/>
              <a:lumOff val="40000"/>
            </a:schemeClr>
          </a:solidFill>
        </p:spPr>
        <p:txBody>
          <a:bodyPr wrap="square" rtlCol="0">
            <a:spAutoFit/>
          </a:bodyPr>
          <a:lstStyle/>
          <a:p>
            <a:pPr algn="ctr"/>
            <a:r>
              <a:rPr lang="en-US" sz="4000" b="1">
                <a:ln w="12700">
                  <a:solidFill>
                    <a:schemeClr val="tx1">
                      <a:lumMod val="50000"/>
                      <a:lumOff val="50000"/>
                    </a:schemeClr>
                  </a:solidFill>
                  <a:prstDash val="solid"/>
                </a:ln>
                <a:solidFill>
                  <a:srgbClr val="C00000"/>
                </a:solidFill>
                <a:latin typeface="Calibri" panose="020F0502020204030204" pitchFamily="34" charset="0"/>
                <a:cs typeface="Calibri" panose="020F0502020204030204" pitchFamily="34" charset="0"/>
              </a:rPr>
              <a:t>Example</a:t>
            </a:r>
          </a:p>
        </p:txBody>
      </p:sp>
      <p:sp>
        <p:nvSpPr>
          <p:cNvPr id="7" name="Flowchart: Terminator 6">
            <a:extLst>
              <a:ext uri="{FF2B5EF4-FFF2-40B4-BE49-F238E27FC236}">
                <a16:creationId xmlns:a16="http://schemas.microsoft.com/office/drawing/2014/main" id="{A5C06F02-69DC-C693-07D4-E04D78DC589C}"/>
              </a:ext>
            </a:extLst>
          </p:cNvPr>
          <p:cNvSpPr/>
          <p:nvPr/>
        </p:nvSpPr>
        <p:spPr>
          <a:xfrm>
            <a:off x="2317927" y="1388714"/>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lowchart: Terminator 7">
            <a:extLst>
              <a:ext uri="{FF2B5EF4-FFF2-40B4-BE49-F238E27FC236}">
                <a16:creationId xmlns:a16="http://schemas.microsoft.com/office/drawing/2014/main" id="{D44347FC-0F1B-7757-AEA9-B992657002A6}"/>
              </a:ext>
            </a:extLst>
          </p:cNvPr>
          <p:cNvSpPr/>
          <p:nvPr/>
        </p:nvSpPr>
        <p:spPr>
          <a:xfrm>
            <a:off x="2840863" y="138871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Terminator 10">
            <a:extLst>
              <a:ext uri="{FF2B5EF4-FFF2-40B4-BE49-F238E27FC236}">
                <a16:creationId xmlns:a16="http://schemas.microsoft.com/office/drawing/2014/main" id="{ADE3B388-53B4-D51C-E165-0661DCFA6814}"/>
              </a:ext>
            </a:extLst>
          </p:cNvPr>
          <p:cNvSpPr/>
          <p:nvPr/>
        </p:nvSpPr>
        <p:spPr>
          <a:xfrm>
            <a:off x="3451150" y="1392067"/>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lowchart: Terminator 12">
            <a:extLst>
              <a:ext uri="{FF2B5EF4-FFF2-40B4-BE49-F238E27FC236}">
                <a16:creationId xmlns:a16="http://schemas.microsoft.com/office/drawing/2014/main" id="{82D21DCC-2EB9-2745-8D11-48BC27C184D7}"/>
              </a:ext>
            </a:extLst>
          </p:cNvPr>
          <p:cNvSpPr/>
          <p:nvPr/>
        </p:nvSpPr>
        <p:spPr>
          <a:xfrm>
            <a:off x="4119336" y="1388712"/>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lowchart: Terminator 13">
            <a:extLst>
              <a:ext uri="{FF2B5EF4-FFF2-40B4-BE49-F238E27FC236}">
                <a16:creationId xmlns:a16="http://schemas.microsoft.com/office/drawing/2014/main" id="{A3355D1B-0609-F793-FFFE-9C043F0014BE}"/>
              </a:ext>
            </a:extLst>
          </p:cNvPr>
          <p:cNvSpPr/>
          <p:nvPr/>
        </p:nvSpPr>
        <p:spPr>
          <a:xfrm>
            <a:off x="5007427" y="1388713"/>
            <a:ext cx="911088"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14">
            <a:extLst>
              <a:ext uri="{FF2B5EF4-FFF2-40B4-BE49-F238E27FC236}">
                <a16:creationId xmlns:a16="http://schemas.microsoft.com/office/drawing/2014/main" id="{B58CB94A-AF9E-F58D-C669-0A3BDF4BF643}"/>
              </a:ext>
            </a:extLst>
          </p:cNvPr>
          <p:cNvSpPr txBox="1"/>
          <p:nvPr/>
        </p:nvSpPr>
        <p:spPr>
          <a:xfrm>
            <a:off x="6463855" y="960983"/>
            <a:ext cx="5638225" cy="5509200"/>
          </a:xfrm>
          <a:prstGeom prst="rect">
            <a:avLst/>
          </a:prstGeom>
          <a:noFill/>
        </p:spPr>
        <p:txBody>
          <a:bodyPr wrap="square" lIns="91440" tIns="45720" rIns="91440" bIns="45720" rtlCol="0" anchor="t">
            <a:spAutoFit/>
          </a:bodyPr>
          <a:lstStyle/>
          <a:p>
            <a:pPr>
              <a:spcAft>
                <a:spcPts val="600"/>
              </a:spcAft>
            </a:pPr>
            <a:r>
              <a:rPr lang="en-US" dirty="0"/>
              <a:t>The Summary Tab provides a summary of the staff in our school. The columns show how many positions are:</a:t>
            </a:r>
          </a:p>
          <a:p>
            <a:pPr marL="285750" indent="-285750">
              <a:spcAft>
                <a:spcPts val="600"/>
              </a:spcAft>
              <a:buFont typeface="Arial" panose="020B0604020202020204" pitchFamily="34" charset="0"/>
              <a:buChar char="•"/>
            </a:pPr>
            <a:r>
              <a:rPr lang="en-US" b="1" u="sng" dirty="0">
                <a:solidFill>
                  <a:schemeClr val="accent4"/>
                </a:solidFill>
              </a:rPr>
              <a:t>Earned</a:t>
            </a:r>
            <a:r>
              <a:rPr lang="en-US" dirty="0"/>
              <a:t> – positions allocated by district departments. There is no school-level flexibility with these positions. </a:t>
            </a:r>
            <a:endParaRPr lang="en-US" dirty="0">
              <a:solidFill>
                <a:srgbClr val="000000"/>
              </a:solidFill>
            </a:endParaRPr>
          </a:p>
          <a:p>
            <a:pPr marL="285750" indent="-285750">
              <a:spcAft>
                <a:spcPts val="600"/>
              </a:spcAft>
              <a:buFont typeface="Arial" panose="020B0604020202020204" pitchFamily="34" charset="0"/>
              <a:buChar char="•"/>
            </a:pPr>
            <a:r>
              <a:rPr lang="en-US" b="1" u="sng" dirty="0">
                <a:solidFill>
                  <a:schemeClr val="accent4"/>
                </a:solidFill>
              </a:rPr>
              <a:t>Funded</a:t>
            </a:r>
            <a:r>
              <a:rPr lang="en-US" dirty="0"/>
              <a:t> – District’s recommended staffing for positions where there is school-level flexibility with staffing the position.</a:t>
            </a:r>
            <a:endParaRPr lang="en-US" dirty="0">
              <a:solidFill>
                <a:srgbClr val="000000"/>
              </a:solidFill>
            </a:endParaRPr>
          </a:p>
          <a:p>
            <a:pPr marL="285750" indent="-285750">
              <a:spcAft>
                <a:spcPts val="600"/>
              </a:spcAft>
              <a:buFont typeface="Arial" panose="020B0604020202020204" pitchFamily="34" charset="0"/>
              <a:buChar char="•"/>
            </a:pPr>
            <a:r>
              <a:rPr lang="en-US" b="1" u="sng" dirty="0">
                <a:solidFill>
                  <a:schemeClr val="accent4"/>
                </a:solidFill>
              </a:rPr>
              <a:t>Staffed</a:t>
            </a:r>
            <a:r>
              <a:rPr lang="en-US" dirty="0"/>
              <a:t> – This shows how the principal plans to staff the position for the FY26 school year. </a:t>
            </a:r>
            <a:endParaRPr lang="en-US" dirty="0">
              <a:solidFill>
                <a:srgbClr val="000000"/>
              </a:solidFill>
              <a:cs typeface="Sabon Next LT"/>
            </a:endParaRPr>
          </a:p>
          <a:p>
            <a:pPr marL="285750" indent="-285750">
              <a:spcAft>
                <a:spcPts val="600"/>
              </a:spcAft>
              <a:buFont typeface="Arial" panose="020B0604020202020204" pitchFamily="34" charset="0"/>
              <a:buChar char="•"/>
            </a:pPr>
            <a:r>
              <a:rPr lang="en-US" b="1" u="sng" dirty="0">
                <a:solidFill>
                  <a:schemeClr val="accent4"/>
                </a:solidFill>
                <a:cs typeface="Sabon Next LT"/>
              </a:rPr>
              <a:t>Difference</a:t>
            </a:r>
            <a:r>
              <a:rPr lang="en-US" dirty="0">
                <a:cs typeface="Sabon Next LT"/>
              </a:rPr>
              <a:t>—This shows the difference between the recommendation from the District and the Principal's proposed FY26 staffing plan. </a:t>
            </a:r>
            <a:endParaRPr lang="en-US" dirty="0">
              <a:solidFill>
                <a:srgbClr val="000000"/>
              </a:solidFill>
              <a:cs typeface="Sabon Next LT"/>
            </a:endParaRPr>
          </a:p>
          <a:p>
            <a:pPr marL="285750" indent="-285750">
              <a:spcAft>
                <a:spcPts val="600"/>
              </a:spcAft>
              <a:buFont typeface="Arial" panose="020B0604020202020204" pitchFamily="34" charset="0"/>
              <a:buChar char="•"/>
            </a:pPr>
            <a:r>
              <a:rPr lang="en-US" b="1" u="sng" dirty="0">
                <a:solidFill>
                  <a:schemeClr val="accent4"/>
                </a:solidFill>
                <a:cs typeface="Sabon Next LT"/>
              </a:rPr>
              <a:t>Comments:</a:t>
            </a:r>
            <a:r>
              <a:rPr lang="en-US" dirty="0">
                <a:cs typeface="Sabon Next LT"/>
              </a:rPr>
              <a:t> </a:t>
            </a:r>
            <a:r>
              <a:rPr lang="en-US" dirty="0">
                <a:solidFill>
                  <a:srgbClr val="FF0000"/>
                </a:solidFill>
                <a:cs typeface="Sabon Next LT"/>
              </a:rPr>
              <a:t>The principal must provide comments if there is a difference in what is Funded and Staffed. </a:t>
            </a:r>
            <a:r>
              <a:rPr lang="en-US" u="sng" dirty="0">
                <a:solidFill>
                  <a:srgbClr val="FF0000"/>
                </a:solidFill>
                <a:cs typeface="Sabon Next LT"/>
              </a:rPr>
              <a:t>Principals and GO Teams will discuss the rationale provided for the Comments section. </a:t>
            </a:r>
            <a:endParaRPr lang="en-US" dirty="0">
              <a:solidFill>
                <a:srgbClr val="FF0000"/>
              </a:solidFill>
            </a:endParaRPr>
          </a:p>
          <a:p>
            <a:pPr marL="111125" indent="-111125">
              <a:buFont typeface="Calibri" panose="020B0604020202020204" pitchFamily="34" charset="0"/>
              <a:buChar char="-"/>
            </a:pPr>
            <a:endParaRPr lang="en-US" sz="1600" dirty="0">
              <a:cs typeface="Sabon Next LT"/>
            </a:endParaRPr>
          </a:p>
        </p:txBody>
      </p:sp>
      <p:sp>
        <p:nvSpPr>
          <p:cNvPr id="4" name="Slide Number Placeholder 3">
            <a:extLst>
              <a:ext uri="{FF2B5EF4-FFF2-40B4-BE49-F238E27FC236}">
                <a16:creationId xmlns:a16="http://schemas.microsoft.com/office/drawing/2014/main" id="{C8B97F77-95CB-AA67-BE1E-1957FDA53573}"/>
              </a:ext>
            </a:extLst>
          </p:cNvPr>
          <p:cNvSpPr>
            <a:spLocks noGrp="1"/>
          </p:cNvSpPr>
          <p:nvPr>
            <p:ph type="sldNum" sz="quarter" idx="11"/>
          </p:nvPr>
        </p:nvSpPr>
        <p:spPr/>
        <p:txBody>
          <a:bodyPr/>
          <a:lstStyle/>
          <a:p>
            <a:fld id="{B5CEABB6-07DC-46E8-9B57-56EC44A396E5}" type="slidenum">
              <a:rPr lang="en-US" smtClean="0"/>
              <a:pPr/>
              <a:t>16</a:t>
            </a:fld>
            <a:endParaRPr lang="en-US"/>
          </a:p>
        </p:txBody>
      </p:sp>
    </p:spTree>
    <p:extLst>
      <p:ext uri="{BB962C8B-B14F-4D97-AF65-F5344CB8AC3E}">
        <p14:creationId xmlns:p14="http://schemas.microsoft.com/office/powerpoint/2010/main" val="227616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3EB2C-377D-B2B9-FFA0-6FA54414C40E}"/>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17</a:t>
            </a:fld>
            <a:endParaRPr lang="en-US"/>
          </a:p>
        </p:txBody>
      </p:sp>
      <p:pic>
        <p:nvPicPr>
          <p:cNvPr id="14" name="Picture 13">
            <a:extLst>
              <a:ext uri="{FF2B5EF4-FFF2-40B4-BE49-F238E27FC236}">
                <a16:creationId xmlns:a16="http://schemas.microsoft.com/office/drawing/2014/main" id="{9FC72123-53E6-6EA2-9D06-0000AE176A7F}"/>
              </a:ext>
            </a:extLst>
          </p:cNvPr>
          <p:cNvPicPr>
            <a:picLocks noChangeAspect="1"/>
          </p:cNvPicPr>
          <p:nvPr/>
        </p:nvPicPr>
        <p:blipFill>
          <a:blip r:embed="rId2"/>
          <a:stretch>
            <a:fillRect/>
          </a:stretch>
        </p:blipFill>
        <p:spPr>
          <a:xfrm>
            <a:off x="432621" y="268782"/>
            <a:ext cx="10880421" cy="6187588"/>
          </a:xfrm>
          <a:prstGeom prst="rect">
            <a:avLst/>
          </a:prstGeom>
        </p:spPr>
      </p:pic>
    </p:spTree>
    <p:extLst>
      <p:ext uri="{BB962C8B-B14F-4D97-AF65-F5344CB8AC3E}">
        <p14:creationId xmlns:p14="http://schemas.microsoft.com/office/powerpoint/2010/main" val="249503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A3B618-4CDF-3DB5-E27F-95A8D21C8D82}"/>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18</a:t>
            </a:fld>
            <a:endParaRPr lang="en-US"/>
          </a:p>
        </p:txBody>
      </p:sp>
      <p:pic>
        <p:nvPicPr>
          <p:cNvPr id="12" name="Picture 11">
            <a:extLst>
              <a:ext uri="{FF2B5EF4-FFF2-40B4-BE49-F238E27FC236}">
                <a16:creationId xmlns:a16="http://schemas.microsoft.com/office/drawing/2014/main" id="{32BA3929-BBC8-C2DA-6A02-8F336071BA13}"/>
              </a:ext>
            </a:extLst>
          </p:cNvPr>
          <p:cNvPicPr>
            <a:picLocks noChangeAspect="1"/>
          </p:cNvPicPr>
          <p:nvPr/>
        </p:nvPicPr>
        <p:blipFill>
          <a:blip r:embed="rId2"/>
          <a:stretch>
            <a:fillRect/>
          </a:stretch>
        </p:blipFill>
        <p:spPr>
          <a:xfrm>
            <a:off x="1312774" y="43996"/>
            <a:ext cx="9566452" cy="6480934"/>
          </a:xfrm>
          <a:prstGeom prst="rect">
            <a:avLst/>
          </a:prstGeom>
        </p:spPr>
      </p:pic>
    </p:spTree>
    <p:extLst>
      <p:ext uri="{BB962C8B-B14F-4D97-AF65-F5344CB8AC3E}">
        <p14:creationId xmlns:p14="http://schemas.microsoft.com/office/powerpoint/2010/main" val="12252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08998C-2261-6035-961F-4A6375E92450}"/>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19</a:t>
            </a:fld>
            <a:endParaRPr lang="en-US"/>
          </a:p>
        </p:txBody>
      </p:sp>
      <p:pic>
        <p:nvPicPr>
          <p:cNvPr id="8" name="Picture 7">
            <a:extLst>
              <a:ext uri="{FF2B5EF4-FFF2-40B4-BE49-F238E27FC236}">
                <a16:creationId xmlns:a16="http://schemas.microsoft.com/office/drawing/2014/main" id="{5FDED63D-5146-A83C-D7ED-6DEE032FEC2C}"/>
              </a:ext>
            </a:extLst>
          </p:cNvPr>
          <p:cNvPicPr>
            <a:picLocks noChangeAspect="1"/>
          </p:cNvPicPr>
          <p:nvPr/>
        </p:nvPicPr>
        <p:blipFill>
          <a:blip r:embed="rId2"/>
          <a:stretch>
            <a:fillRect/>
          </a:stretch>
        </p:blipFill>
        <p:spPr>
          <a:xfrm>
            <a:off x="735250" y="1152726"/>
            <a:ext cx="10721499" cy="3465422"/>
          </a:xfrm>
          <a:prstGeom prst="rect">
            <a:avLst/>
          </a:prstGeom>
        </p:spPr>
      </p:pic>
    </p:spTree>
    <p:extLst>
      <p:ext uri="{BB962C8B-B14F-4D97-AF65-F5344CB8AC3E}">
        <p14:creationId xmlns:p14="http://schemas.microsoft.com/office/powerpoint/2010/main" val="105615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409053" y="109593"/>
            <a:ext cx="2895600" cy="617692"/>
          </a:xfrm>
        </p:spPr>
        <p:txBody>
          <a:bodyPr/>
          <a:lstStyle/>
          <a:p>
            <a:r>
              <a:rPr lang="en-US" b="1" dirty="0">
                <a:solidFill>
                  <a:schemeClr val="accent5"/>
                </a:solidFill>
              </a:rPr>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88470" y="914398"/>
            <a:ext cx="5807530" cy="5525163"/>
          </a:xfrm>
        </p:spPr>
        <p:txBody>
          <a:bodyPr>
            <a:noAutofit/>
          </a:bodyPr>
          <a:lstStyle/>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600" b="1" i="1" dirty="0">
              <a:solidFill>
                <a:srgbClr val="0083A9"/>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Agenda</a:t>
            </a:r>
            <a:r>
              <a:rPr lang="en-US"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Previous Minutes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Discussion Items </a:t>
            </a:r>
            <a:endParaRPr lang="en-US" sz="1600" b="1" i="1" dirty="0">
              <a:solidFill>
                <a:srgbClr val="0083A9"/>
              </a:solidFill>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Clr>
                <a:srgbClr val="D47B22"/>
              </a:buClr>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Budget Development Presentation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ACTION ITEM:</a:t>
            </a:r>
            <a:r>
              <a:rPr lang="en-US" sz="1600" b="1" dirty="0">
                <a:effectLst/>
                <a:latin typeface="Calibri" panose="020F0502020204030204" pitchFamily="34" charset="0"/>
                <a:ea typeface="Calibri" panose="020F0502020204030204" pitchFamily="34" charset="0"/>
                <a:cs typeface="Arial" panose="020B0604020202020204" pitchFamily="34" charset="0"/>
              </a:rPr>
              <a:t> GO Team vote on Draft Budget  </a:t>
            </a:r>
            <a:endParaRPr lang="en-US" sz="1600" b="1" i="1" dirty="0">
              <a:solidFill>
                <a:srgbClr val="0083A9"/>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Information Items </a:t>
            </a: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Committee Reports – School Uniform Committee</a:t>
            </a: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Announcements </a:t>
            </a: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1E6FF-F57C-2D82-D6F2-EE9C04C1606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67EB00-038C-964F-CF20-8ACC71876BE6}"/>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20</a:t>
            </a:fld>
            <a:endParaRPr lang="en-US"/>
          </a:p>
        </p:txBody>
      </p:sp>
      <p:pic>
        <p:nvPicPr>
          <p:cNvPr id="8" name="Picture 7">
            <a:extLst>
              <a:ext uri="{FF2B5EF4-FFF2-40B4-BE49-F238E27FC236}">
                <a16:creationId xmlns:a16="http://schemas.microsoft.com/office/drawing/2014/main" id="{700C5D56-EDDC-4224-274C-DEB1AB04DC3D}"/>
              </a:ext>
            </a:extLst>
          </p:cNvPr>
          <p:cNvPicPr>
            <a:picLocks noChangeAspect="1"/>
          </p:cNvPicPr>
          <p:nvPr/>
        </p:nvPicPr>
        <p:blipFill>
          <a:blip r:embed="rId2"/>
          <a:stretch>
            <a:fillRect/>
          </a:stretch>
        </p:blipFill>
        <p:spPr>
          <a:xfrm>
            <a:off x="416468" y="282394"/>
            <a:ext cx="11013531" cy="6311512"/>
          </a:xfrm>
          <a:prstGeom prst="rect">
            <a:avLst/>
          </a:prstGeom>
        </p:spPr>
      </p:pic>
    </p:spTree>
    <p:extLst>
      <p:ext uri="{BB962C8B-B14F-4D97-AF65-F5344CB8AC3E}">
        <p14:creationId xmlns:p14="http://schemas.microsoft.com/office/powerpoint/2010/main" val="2720111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B3E6F-2D0B-2E9B-7758-3D524A316F1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6966B6-679C-EFA3-D897-B238D9E2293F}"/>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21</a:t>
            </a:fld>
            <a:endParaRPr lang="en-US"/>
          </a:p>
        </p:txBody>
      </p:sp>
      <p:pic>
        <p:nvPicPr>
          <p:cNvPr id="8" name="Picture 7">
            <a:extLst>
              <a:ext uri="{FF2B5EF4-FFF2-40B4-BE49-F238E27FC236}">
                <a16:creationId xmlns:a16="http://schemas.microsoft.com/office/drawing/2014/main" id="{901E4D2F-31AD-6F70-AFF7-A7BE593CE854}"/>
              </a:ext>
            </a:extLst>
          </p:cNvPr>
          <p:cNvPicPr>
            <a:picLocks noChangeAspect="1"/>
          </p:cNvPicPr>
          <p:nvPr/>
        </p:nvPicPr>
        <p:blipFill>
          <a:blip r:embed="rId2"/>
          <a:stretch>
            <a:fillRect/>
          </a:stretch>
        </p:blipFill>
        <p:spPr>
          <a:xfrm>
            <a:off x="448367" y="306210"/>
            <a:ext cx="10843409" cy="6157426"/>
          </a:xfrm>
          <a:prstGeom prst="rect">
            <a:avLst/>
          </a:prstGeom>
        </p:spPr>
      </p:pic>
    </p:spTree>
    <p:extLst>
      <p:ext uri="{BB962C8B-B14F-4D97-AF65-F5344CB8AC3E}">
        <p14:creationId xmlns:p14="http://schemas.microsoft.com/office/powerpoint/2010/main" val="120473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Summary of position Changes to Support the fy26 bUDGET</a:t>
            </a:r>
            <a:endParaRPr lang="en-US" sz="3600" b="1">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22</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4" name="Content Placeholder 4">
            <a:extLst>
              <a:ext uri="{FF2B5EF4-FFF2-40B4-BE49-F238E27FC236}">
                <a16:creationId xmlns:a16="http://schemas.microsoft.com/office/drawing/2014/main" id="{B82C28E2-D65A-5932-C2D5-D810AEF1A44F}"/>
              </a:ext>
            </a:extLst>
          </p:cNvPr>
          <p:cNvGraphicFramePr>
            <a:graphicFrameLocks/>
          </p:cNvGraphicFramePr>
          <p:nvPr>
            <p:extLst>
              <p:ext uri="{D42A27DB-BD31-4B8C-83A1-F6EECF244321}">
                <p14:modId xmlns:p14="http://schemas.microsoft.com/office/powerpoint/2010/main" val="3218417999"/>
              </p:ext>
            </p:extLst>
          </p:nvPr>
        </p:nvGraphicFramePr>
        <p:xfrm>
          <a:off x="3641784" y="1417537"/>
          <a:ext cx="8040514" cy="4938811"/>
        </p:xfrm>
        <a:graphic>
          <a:graphicData uri="http://schemas.openxmlformats.org/drawingml/2006/table">
            <a:tbl>
              <a:tblPr firstRow="1" bandRow="1">
                <a:tableStyleId>{00A15C55-8517-42AA-B614-E9B94910E393}</a:tableStyleId>
              </a:tblPr>
              <a:tblGrid>
                <a:gridCol w="4020257">
                  <a:extLst>
                    <a:ext uri="{9D8B030D-6E8A-4147-A177-3AD203B41FA5}">
                      <a16:colId xmlns:a16="http://schemas.microsoft.com/office/drawing/2014/main" val="3868647755"/>
                    </a:ext>
                  </a:extLst>
                </a:gridCol>
                <a:gridCol w="4020257">
                  <a:extLst>
                    <a:ext uri="{9D8B030D-6E8A-4147-A177-3AD203B41FA5}">
                      <a16:colId xmlns:a16="http://schemas.microsoft.com/office/drawing/2014/main" val="2112092059"/>
                    </a:ext>
                  </a:extLst>
                </a:gridCol>
              </a:tblGrid>
              <a:tr h="776051">
                <a:tc>
                  <a:txBody>
                    <a:bodyPr/>
                    <a:lstStyle/>
                    <a:p>
                      <a:pPr lvl="0" algn="ctr">
                        <a:buNone/>
                      </a:pPr>
                      <a:r>
                        <a:rPr lang="en-US" sz="3200" dirty="0">
                          <a:solidFill>
                            <a:schemeClr val="tx1"/>
                          </a:solidFill>
                        </a:rPr>
                        <a:t>CREATED</a:t>
                      </a:r>
                    </a:p>
                  </a:txBody>
                  <a:tcPr anchor="ctr"/>
                </a:tc>
                <a:tc>
                  <a:txBody>
                    <a:bodyPr/>
                    <a:lstStyle/>
                    <a:p>
                      <a:pPr lvl="0" algn="ctr">
                        <a:buNone/>
                      </a:pPr>
                      <a:r>
                        <a:rPr lang="en-US" sz="3200">
                          <a:solidFill>
                            <a:schemeClr val="tx1"/>
                          </a:solidFill>
                        </a:rPr>
                        <a:t>REMOVED</a:t>
                      </a:r>
                    </a:p>
                  </a:txBody>
                  <a:tcPr anchor="ctr"/>
                </a:tc>
                <a:extLst>
                  <a:ext uri="{0D108BD9-81ED-4DB2-BD59-A6C34878D82A}">
                    <a16:rowId xmlns:a16="http://schemas.microsoft.com/office/drawing/2014/main" val="1634409478"/>
                  </a:ext>
                </a:extLst>
              </a:tr>
              <a:tr h="521656">
                <a:tc>
                  <a:txBody>
                    <a:bodyPr/>
                    <a:lstStyle/>
                    <a:p>
                      <a:r>
                        <a:rPr lang="en-US" dirty="0"/>
                        <a:t>(1) Kindergarten Paraprofessional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Non-Instructional Paraprofessional</a:t>
                      </a:r>
                    </a:p>
                  </a:txBody>
                  <a:tcPr anchor="ctr"/>
                </a:tc>
                <a:extLst>
                  <a:ext uri="{0D108BD9-81ED-4DB2-BD59-A6C34878D82A}">
                    <a16:rowId xmlns:a16="http://schemas.microsoft.com/office/drawing/2014/main" val="1813335333"/>
                  </a:ext>
                </a:extLst>
              </a:tr>
              <a:tr h="521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Signature Program STEAM Teacher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Signature Program Master Teacher Leader</a:t>
                      </a:r>
                    </a:p>
                  </a:txBody>
                  <a:tcPr anchor="ctr"/>
                </a:tc>
                <a:tc>
                  <a:txBody>
                    <a:bodyPr/>
                    <a:lstStyle/>
                    <a:p>
                      <a:r>
                        <a:rPr lang="en-US" dirty="0"/>
                        <a:t>(2) STEAM Lab Teachers (1) Abolished &amp; (1) moved to Signature Program STEAM Teacher</a:t>
                      </a:r>
                    </a:p>
                  </a:txBody>
                  <a:tcPr anchor="ctr"/>
                </a:tc>
                <a:extLst>
                  <a:ext uri="{0D108BD9-81ED-4DB2-BD59-A6C34878D82A}">
                    <a16:rowId xmlns:a16="http://schemas.microsoft.com/office/drawing/2014/main" val="4138019235"/>
                  </a:ext>
                </a:extLst>
              </a:tr>
              <a:tr h="521656">
                <a:tc>
                  <a:txBody>
                    <a:bodyPr/>
                    <a:lstStyle/>
                    <a:p>
                      <a:r>
                        <a:rPr lang="en-US" dirty="0"/>
                        <a:t>(2) Hourly Teacher Tutors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Communications Liaison</a:t>
                      </a:r>
                    </a:p>
                  </a:txBody>
                  <a:tcPr anchor="ctr"/>
                </a:tc>
                <a:extLst>
                  <a:ext uri="{0D108BD9-81ED-4DB2-BD59-A6C34878D82A}">
                    <a16:rowId xmlns:a16="http://schemas.microsoft.com/office/drawing/2014/main" val="4244013826"/>
                  </a:ext>
                </a:extLst>
              </a:tr>
              <a:tr h="521656">
                <a:tc>
                  <a:txBody>
                    <a:bodyPr/>
                    <a:lstStyle/>
                    <a:p>
                      <a:r>
                        <a:rPr lang="en-US" dirty="0"/>
                        <a:t>(2) Hourly Security Aides </a:t>
                      </a:r>
                    </a:p>
                  </a:txBody>
                  <a:tcPr anchor="ctr"/>
                </a:tc>
                <a:tc>
                  <a:txBody>
                    <a:bodyPr/>
                    <a:lstStyle/>
                    <a:p>
                      <a:r>
                        <a:rPr lang="en-US" dirty="0"/>
                        <a:t>(1) School Clerk</a:t>
                      </a:r>
                    </a:p>
                  </a:txBody>
                  <a:tcPr anchor="ctr"/>
                </a:tc>
                <a:extLst>
                  <a:ext uri="{0D108BD9-81ED-4DB2-BD59-A6C34878D82A}">
                    <a16:rowId xmlns:a16="http://schemas.microsoft.com/office/drawing/2014/main" val="322258494"/>
                  </a:ext>
                </a:extLst>
              </a:tr>
              <a:tr h="521656">
                <a:tc>
                  <a:txBody>
                    <a:bodyPr/>
                    <a:lstStyle/>
                    <a:p>
                      <a:r>
                        <a:rPr lang="en-US" dirty="0"/>
                        <a:t>.25 Signature Spanish Teacher</a:t>
                      </a:r>
                    </a:p>
                  </a:txBody>
                  <a:tcPr anchor="ctr"/>
                </a:tc>
                <a:tc>
                  <a:txBody>
                    <a:bodyPr/>
                    <a:lstStyle/>
                    <a:p>
                      <a:r>
                        <a:rPr lang="en-US" dirty="0"/>
                        <a:t>(1) Interrelated Teacher (Not Earned)</a:t>
                      </a:r>
                    </a:p>
                  </a:txBody>
                  <a:tcPr anchor="ctr"/>
                </a:tc>
                <a:extLst>
                  <a:ext uri="{0D108BD9-81ED-4DB2-BD59-A6C34878D82A}">
                    <a16:rowId xmlns:a16="http://schemas.microsoft.com/office/drawing/2014/main" val="730182601"/>
                  </a:ext>
                </a:extLst>
              </a:tr>
              <a:tr h="521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ESOL Teacher (to address deficit)</a:t>
                      </a:r>
                    </a:p>
                    <a:p>
                      <a:endParaRPr lang="en-US" dirty="0"/>
                    </a:p>
                  </a:txBody>
                  <a:tcPr anchor="ctr"/>
                </a:tc>
                <a:tc>
                  <a:txBody>
                    <a:bodyPr/>
                    <a:lstStyle/>
                    <a:p>
                      <a:r>
                        <a:rPr lang="en-US" dirty="0"/>
                        <a:t>(1) Assistant Principal</a:t>
                      </a:r>
                    </a:p>
                  </a:txBody>
                  <a:tcPr anchor="ctr"/>
                </a:tc>
                <a:extLst>
                  <a:ext uri="{0D108BD9-81ED-4DB2-BD59-A6C34878D82A}">
                    <a16:rowId xmlns:a16="http://schemas.microsoft.com/office/drawing/2014/main" val="2701572691"/>
                  </a:ext>
                </a:extLst>
              </a:tr>
              <a:tr h="521656">
                <a:tc>
                  <a:txBody>
                    <a:bodyPr/>
                    <a:lstStyle/>
                    <a:p>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Instructional Coach</a:t>
                      </a:r>
                    </a:p>
                  </a:txBody>
                  <a:tcPr anchor="ctr"/>
                </a:tc>
                <a:extLst>
                  <a:ext uri="{0D108BD9-81ED-4DB2-BD59-A6C34878D82A}">
                    <a16:rowId xmlns:a16="http://schemas.microsoft.com/office/drawing/2014/main" val="2695012880"/>
                  </a:ext>
                </a:extLst>
              </a:tr>
            </a:tbl>
          </a:graphicData>
        </a:graphic>
      </p:graphicFrame>
    </p:spTree>
    <p:extLst>
      <p:ext uri="{BB962C8B-B14F-4D97-AF65-F5344CB8AC3E}">
        <p14:creationId xmlns:p14="http://schemas.microsoft.com/office/powerpoint/2010/main" val="349833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555B-25A1-3A64-37F0-DCA5434032EB}"/>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BCAB7B1-CD16-D1C8-A153-F39DB677AD62}"/>
              </a:ext>
            </a:extLst>
          </p:cNvPr>
          <p:cNvGraphicFramePr>
            <a:graphicFrameLocks noGrp="1"/>
          </p:cNvGraphicFramePr>
          <p:nvPr/>
        </p:nvGraphicFramePr>
        <p:xfrm>
          <a:off x="369530" y="1155890"/>
          <a:ext cx="6344267" cy="5334863"/>
        </p:xfrm>
        <a:graphic>
          <a:graphicData uri="http://schemas.openxmlformats.org/drawingml/2006/table">
            <a:tbl>
              <a:tblPr/>
              <a:tblGrid>
                <a:gridCol w="2097424">
                  <a:extLst>
                    <a:ext uri="{9D8B030D-6E8A-4147-A177-3AD203B41FA5}">
                      <a16:colId xmlns:a16="http://schemas.microsoft.com/office/drawing/2014/main" val="2132222022"/>
                    </a:ext>
                  </a:extLst>
                </a:gridCol>
                <a:gridCol w="693361">
                  <a:extLst>
                    <a:ext uri="{9D8B030D-6E8A-4147-A177-3AD203B41FA5}">
                      <a16:colId xmlns:a16="http://schemas.microsoft.com/office/drawing/2014/main" val="1035086746"/>
                    </a:ext>
                  </a:extLst>
                </a:gridCol>
                <a:gridCol w="751114">
                  <a:extLst>
                    <a:ext uri="{9D8B030D-6E8A-4147-A177-3AD203B41FA5}">
                      <a16:colId xmlns:a16="http://schemas.microsoft.com/office/drawing/2014/main" val="2933752437"/>
                    </a:ext>
                  </a:extLst>
                </a:gridCol>
                <a:gridCol w="548939">
                  <a:extLst>
                    <a:ext uri="{9D8B030D-6E8A-4147-A177-3AD203B41FA5}">
                      <a16:colId xmlns:a16="http://schemas.microsoft.com/office/drawing/2014/main" val="2142839471"/>
                    </a:ext>
                  </a:extLst>
                </a:gridCol>
                <a:gridCol w="2253429">
                  <a:extLst>
                    <a:ext uri="{9D8B030D-6E8A-4147-A177-3AD203B41FA5}">
                      <a16:colId xmlns:a16="http://schemas.microsoft.com/office/drawing/2014/main" val="1647057648"/>
                    </a:ext>
                  </a:extLst>
                </a:gridCol>
              </a:tblGrid>
              <a:tr h="213394">
                <a:tc>
                  <a:txBody>
                    <a:bodyPr/>
                    <a:lstStyle/>
                    <a:p>
                      <a:pPr algn="ctr" fontAlgn="ctr"/>
                      <a:r>
                        <a:rPr lang="en-US" sz="1100" b="1" i="0" u="none" strike="noStrike">
                          <a:solidFill>
                            <a:srgbClr val="FFFFFF"/>
                          </a:solidFill>
                          <a:effectLst/>
                          <a:latin typeface="Arial" panose="020B0604020202020204" pitchFamily="34" charset="0"/>
                        </a:rPr>
                        <a:t>Description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Rec.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Allocation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Notes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1002575392"/>
                  </a:ext>
                </a:extLst>
              </a:tr>
              <a:tr h="213394">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4244165761"/>
                  </a:ext>
                </a:extLst>
              </a:tr>
              <a:tr h="320092">
                <a:tc>
                  <a:txBody>
                    <a:bodyPr/>
                    <a:lstStyle/>
                    <a:p>
                      <a:pPr algn="r" fontAlgn="b"/>
                      <a:r>
                        <a:rPr lang="en-US" sz="1000" b="0" i="0" u="none" strike="noStrike">
                          <a:effectLst/>
                          <a:latin typeface="Arial" panose="020B0604020202020204" pitchFamily="34" charset="0"/>
                        </a:rPr>
                        <a:t> Reserve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291,149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291,149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8321126"/>
                  </a:ext>
                </a:extLst>
              </a:tr>
              <a:tr h="320092">
                <a:tc>
                  <a:txBody>
                    <a:bodyPr/>
                    <a:lstStyle/>
                    <a:p>
                      <a:pPr algn="r" fontAlgn="b"/>
                      <a:r>
                        <a:rPr lang="en-US" sz="1000" b="0" i="0" u="none" strike="noStrike">
                          <a:effectLst/>
                          <a:latin typeface="Arial" panose="020B0604020202020204" pitchFamily="34" charset="0"/>
                        </a:rPr>
                        <a:t> Teacher Stipends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4140391"/>
                  </a:ext>
                </a:extLst>
              </a:tr>
              <a:tr h="320092">
                <a:tc>
                  <a:txBody>
                    <a:bodyPr/>
                    <a:lstStyle/>
                    <a:p>
                      <a:pPr algn="r" fontAlgn="b"/>
                      <a:r>
                        <a:rPr lang="en-US" sz="1000" b="0" i="0" u="none" strike="noStrike">
                          <a:effectLst/>
                          <a:latin typeface="Arial" panose="020B0604020202020204" pitchFamily="34" charset="0"/>
                        </a:rPr>
                        <a:t> Secretary Overtime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8875893"/>
                  </a:ext>
                </a:extLst>
              </a:tr>
              <a:tr h="320092">
                <a:tc>
                  <a:txBody>
                    <a:bodyPr/>
                    <a:lstStyle/>
                    <a:p>
                      <a:pPr algn="r" fontAlgn="b"/>
                      <a:r>
                        <a:rPr lang="en-US" sz="1000" b="0" i="0" u="none" strike="noStrike">
                          <a:effectLst/>
                          <a:latin typeface="Arial" panose="020B0604020202020204" pitchFamily="34" charset="0"/>
                        </a:rPr>
                        <a:t> Contracted Services for Instruction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940982"/>
                  </a:ext>
                </a:extLst>
              </a:tr>
              <a:tr h="355657">
                <a:tc>
                  <a:txBody>
                    <a:bodyPr/>
                    <a:lstStyle/>
                    <a:p>
                      <a:pPr algn="r" fontAlgn="b"/>
                      <a:r>
                        <a:rPr lang="en-US" sz="1000" b="0" i="0" u="none" strike="noStrike">
                          <a:effectLst/>
                          <a:latin typeface="Arial" panose="020B0604020202020204" pitchFamily="34" charset="0"/>
                        </a:rPr>
                        <a:t> Contracted Services for Professional Development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5739284"/>
                  </a:ext>
                </a:extLst>
              </a:tr>
              <a:tr h="320092">
                <a:tc>
                  <a:txBody>
                    <a:bodyPr/>
                    <a:lstStyle/>
                    <a:p>
                      <a:pPr algn="r" fontAlgn="b"/>
                      <a:r>
                        <a:rPr lang="en-US" sz="1000" b="0" i="0" u="none" strike="noStrike">
                          <a:effectLst/>
                          <a:latin typeface="Arial" panose="020B0604020202020204" pitchFamily="34" charset="0"/>
                        </a:rPr>
                        <a:t> Web-based Subscriptions and Licenses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1891098"/>
                  </a:ext>
                </a:extLst>
              </a:tr>
              <a:tr h="320092">
                <a:tc>
                  <a:txBody>
                    <a:bodyPr/>
                    <a:lstStyle/>
                    <a:p>
                      <a:pPr algn="r" fontAlgn="b"/>
                      <a:r>
                        <a:rPr lang="en-US" sz="1000" b="0" i="0" u="none" strike="noStrike">
                          <a:effectLst/>
                          <a:latin typeface="Arial" panose="020B0604020202020204" pitchFamily="34" charset="0"/>
                        </a:rPr>
                        <a:t> Signature Program Communication/Shipping Fee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394671"/>
                  </a:ext>
                </a:extLst>
              </a:tr>
              <a:tr h="320092">
                <a:tc>
                  <a:txBody>
                    <a:bodyPr/>
                    <a:lstStyle/>
                    <a:p>
                      <a:pPr algn="r" fontAlgn="b"/>
                      <a:r>
                        <a:rPr lang="en-US" sz="1000" b="0" i="0" u="none" strike="noStrike">
                          <a:effectLst/>
                          <a:latin typeface="Arial" panose="020B0604020202020204" pitchFamily="34" charset="0"/>
                        </a:rPr>
                        <a:t> Computer Software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7889642"/>
                  </a:ext>
                </a:extLst>
              </a:tr>
              <a:tr h="320092">
                <a:tc>
                  <a:txBody>
                    <a:bodyPr/>
                    <a:lstStyle/>
                    <a:p>
                      <a:pPr algn="r" fontAlgn="b"/>
                      <a:r>
                        <a:rPr lang="en-US" sz="1000" b="0" i="0" u="none" strike="noStrike">
                          <a:effectLst/>
                          <a:latin typeface="Arial" panose="020B0604020202020204" pitchFamily="34" charset="0"/>
                        </a:rPr>
                        <a:t> Mileage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0749554"/>
                  </a:ext>
                </a:extLst>
              </a:tr>
              <a:tr h="320092">
                <a:tc>
                  <a:txBody>
                    <a:bodyPr/>
                    <a:lstStyle/>
                    <a:p>
                      <a:pPr algn="r" fontAlgn="b"/>
                      <a:r>
                        <a:rPr lang="en-US" sz="1000" b="0" i="0" u="none" strike="noStrike">
                          <a:effectLst/>
                          <a:latin typeface="Arial" panose="020B0604020202020204" pitchFamily="34" charset="0"/>
                        </a:rPr>
                        <a:t> Student Transportation-APS Buses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3303253"/>
                  </a:ext>
                </a:extLst>
              </a:tr>
              <a:tr h="320092">
                <a:tc>
                  <a:txBody>
                    <a:bodyPr/>
                    <a:lstStyle/>
                    <a:p>
                      <a:pPr algn="r" fontAlgn="b"/>
                      <a:r>
                        <a:rPr lang="en-US" sz="1000" b="0" i="0" u="none" strike="noStrike">
                          <a:effectLst/>
                          <a:latin typeface="Arial" panose="020B0604020202020204" pitchFamily="34" charset="0"/>
                        </a:rPr>
                        <a:t> District Funded Field Trips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60,886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60,886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0556529"/>
                  </a:ext>
                </a:extLst>
              </a:tr>
              <a:tr h="355657">
                <a:tc>
                  <a:txBody>
                    <a:bodyPr/>
                    <a:lstStyle/>
                    <a:p>
                      <a:pPr algn="r" fontAlgn="b"/>
                      <a:r>
                        <a:rPr lang="en-US" sz="1000" b="0" i="0" u="none" strike="noStrike">
                          <a:effectLst/>
                          <a:latin typeface="Arial" panose="020B0604020202020204" pitchFamily="34" charset="0"/>
                        </a:rPr>
                        <a:t> Teaching/Other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81,900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(81,900)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463051470"/>
                  </a:ext>
                </a:extLst>
              </a:tr>
              <a:tr h="320092">
                <a:tc>
                  <a:txBody>
                    <a:bodyPr/>
                    <a:lstStyle/>
                    <a:p>
                      <a:pPr algn="r" fontAlgn="b"/>
                      <a:r>
                        <a:rPr lang="en-US" sz="1000" b="0" i="0" u="none" strike="noStrike">
                          <a:effectLst/>
                          <a:latin typeface="Arial" panose="020B0604020202020204" pitchFamily="34" charset="0"/>
                        </a:rPr>
                        <a:t> Signature Program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0166599"/>
                  </a:ext>
                </a:extLst>
              </a:tr>
              <a:tr h="320092">
                <a:tc>
                  <a:txBody>
                    <a:bodyPr/>
                    <a:lstStyle/>
                    <a:p>
                      <a:pPr algn="r" fontAlgn="b"/>
                      <a:r>
                        <a:rPr lang="en-US" sz="1000" b="0" i="0" u="none" strike="noStrike">
                          <a:effectLst/>
                          <a:latin typeface="Arial" panose="020B0604020202020204" pitchFamily="34" charset="0"/>
                        </a:rPr>
                        <a:t> Computer Equipment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7369456"/>
                  </a:ext>
                </a:extLst>
              </a:tr>
              <a:tr h="355657">
                <a:tc>
                  <a:txBody>
                    <a:bodyPr/>
                    <a:lstStyle/>
                    <a:p>
                      <a:pPr algn="r" fontAlgn="b"/>
                      <a:r>
                        <a:rPr lang="en-US" sz="1000" b="0" i="0" u="none" strike="noStrike">
                          <a:effectLst/>
                          <a:latin typeface="Arial" panose="020B0604020202020204" pitchFamily="34" charset="0"/>
                        </a:rPr>
                        <a:t> Media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13,104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(13,104)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42863048"/>
                  </a:ext>
                </a:extLst>
              </a:tr>
            </a:tbl>
          </a:graphicData>
        </a:graphic>
      </p:graphicFrame>
      <p:sp>
        <p:nvSpPr>
          <p:cNvPr id="12" name="Title 11">
            <a:extLst>
              <a:ext uri="{FF2B5EF4-FFF2-40B4-BE49-F238E27FC236}">
                <a16:creationId xmlns:a16="http://schemas.microsoft.com/office/drawing/2014/main" id="{02510123-0514-10DC-D600-FF256DEC3460}"/>
              </a:ext>
            </a:extLst>
          </p:cNvPr>
          <p:cNvSpPr>
            <a:spLocks noGrp="1"/>
          </p:cNvSpPr>
          <p:nvPr>
            <p:ph type="title"/>
          </p:nvPr>
        </p:nvSpPr>
        <p:spPr>
          <a:xfrm>
            <a:off x="736896" y="121620"/>
            <a:ext cx="10718207" cy="600540"/>
          </a:xfrm>
        </p:spPr>
        <p:txBody>
          <a:bodyPr/>
          <a:lstStyle/>
          <a:p>
            <a:pPr algn="ctr"/>
            <a:r>
              <a:rPr lang="en-US"/>
              <a:t>Non-Staffing Tab Overview</a:t>
            </a:r>
          </a:p>
        </p:txBody>
      </p:sp>
      <p:sp>
        <p:nvSpPr>
          <p:cNvPr id="6" name="TextBox 5">
            <a:extLst>
              <a:ext uri="{FF2B5EF4-FFF2-40B4-BE49-F238E27FC236}">
                <a16:creationId xmlns:a16="http://schemas.microsoft.com/office/drawing/2014/main" id="{7FFA73C8-C7AD-B057-F672-ED10CD70BAAB}"/>
              </a:ext>
            </a:extLst>
          </p:cNvPr>
          <p:cNvSpPr txBox="1"/>
          <p:nvPr/>
        </p:nvSpPr>
        <p:spPr>
          <a:xfrm rot="20164409">
            <a:off x="437603" y="3051416"/>
            <a:ext cx="5837021" cy="707886"/>
          </a:xfrm>
          <a:prstGeom prst="rect">
            <a:avLst/>
          </a:prstGeom>
          <a:solidFill>
            <a:schemeClr val="accent1">
              <a:lumMod val="60000"/>
              <a:lumOff val="40000"/>
            </a:schemeClr>
          </a:solidFill>
        </p:spPr>
        <p:txBody>
          <a:bodyPr wrap="square" rtlCol="0">
            <a:spAutoFit/>
          </a:bodyPr>
          <a:lstStyle/>
          <a:p>
            <a:pPr algn="ctr"/>
            <a:r>
              <a:rPr lang="en-US" sz="4000" b="1" dirty="0">
                <a:ln w="12700">
                  <a:solidFill>
                    <a:schemeClr val="tx1">
                      <a:lumMod val="50000"/>
                      <a:lumOff val="50000"/>
                    </a:schemeClr>
                  </a:solidFill>
                  <a:prstDash val="solid"/>
                </a:ln>
                <a:solidFill>
                  <a:srgbClr val="C00000"/>
                </a:solidFill>
                <a:latin typeface="Calibri" panose="020F0502020204030204" pitchFamily="34" charset="0"/>
                <a:cs typeface="Calibri" panose="020F0502020204030204" pitchFamily="34" charset="0"/>
              </a:rPr>
              <a:t>Example</a:t>
            </a:r>
          </a:p>
        </p:txBody>
      </p:sp>
      <p:sp>
        <p:nvSpPr>
          <p:cNvPr id="2" name="Flowchart: Terminator 1">
            <a:extLst>
              <a:ext uri="{FF2B5EF4-FFF2-40B4-BE49-F238E27FC236}">
                <a16:creationId xmlns:a16="http://schemas.microsoft.com/office/drawing/2014/main" id="{BEA5FDAE-9E56-8C69-B108-3DAA502175B7}"/>
              </a:ext>
            </a:extLst>
          </p:cNvPr>
          <p:cNvSpPr/>
          <p:nvPr/>
        </p:nvSpPr>
        <p:spPr>
          <a:xfrm>
            <a:off x="2556885" y="114547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Flowchart: Terminator 2">
            <a:extLst>
              <a:ext uri="{FF2B5EF4-FFF2-40B4-BE49-F238E27FC236}">
                <a16:creationId xmlns:a16="http://schemas.microsoft.com/office/drawing/2014/main" id="{A2E61C6C-613D-93EA-AC5A-D32E948295B9}"/>
              </a:ext>
            </a:extLst>
          </p:cNvPr>
          <p:cNvSpPr/>
          <p:nvPr/>
        </p:nvSpPr>
        <p:spPr>
          <a:xfrm>
            <a:off x="3096124" y="1155890"/>
            <a:ext cx="805073"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lowchart: Terminator 4">
            <a:extLst>
              <a:ext uri="{FF2B5EF4-FFF2-40B4-BE49-F238E27FC236}">
                <a16:creationId xmlns:a16="http://schemas.microsoft.com/office/drawing/2014/main" id="{7F4F4F9B-00D3-A242-DE54-AEEB99EB61B9}"/>
              </a:ext>
            </a:extLst>
          </p:cNvPr>
          <p:cNvSpPr/>
          <p:nvPr/>
        </p:nvSpPr>
        <p:spPr>
          <a:xfrm>
            <a:off x="4005469" y="1147684"/>
            <a:ext cx="392683" cy="217497"/>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lowchart: Terminator 6">
            <a:extLst>
              <a:ext uri="{FF2B5EF4-FFF2-40B4-BE49-F238E27FC236}">
                <a16:creationId xmlns:a16="http://schemas.microsoft.com/office/drawing/2014/main" id="{FE97F71F-D794-81A2-AFA0-A578BFAAB9E3}"/>
              </a:ext>
            </a:extLst>
          </p:cNvPr>
          <p:cNvSpPr/>
          <p:nvPr/>
        </p:nvSpPr>
        <p:spPr>
          <a:xfrm>
            <a:off x="5307497" y="1160936"/>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0069C2F9-7FEA-8CE4-7C78-C89633F920A2}"/>
              </a:ext>
            </a:extLst>
          </p:cNvPr>
          <p:cNvSpPr txBox="1"/>
          <p:nvPr/>
        </p:nvSpPr>
        <p:spPr>
          <a:xfrm>
            <a:off x="7057779" y="918473"/>
            <a:ext cx="4596599" cy="5709255"/>
          </a:xfrm>
          <a:prstGeom prst="rect">
            <a:avLst/>
          </a:prstGeom>
          <a:noFill/>
        </p:spPr>
        <p:txBody>
          <a:bodyPr wrap="square" lIns="91440" tIns="45720" rIns="91440" bIns="45720" anchor="t">
            <a:spAutoFit/>
          </a:bodyPr>
          <a:lstStyle/>
          <a:p>
            <a:pPr>
              <a:spcAft>
                <a:spcPts val="600"/>
              </a:spcAft>
            </a:pPr>
            <a:r>
              <a:rPr lang="en-US">
                <a:latin typeface="Calibri"/>
                <a:ea typeface="Times New Roman" panose="02020603050405020304" pitchFamily="18" charset="0"/>
                <a:cs typeface="Aptos" panose="020B0004020202020204" pitchFamily="34" charset="0"/>
              </a:rPr>
              <a:t>The </a:t>
            </a:r>
            <a:r>
              <a:rPr lang="en-US" b="1" u="sng">
                <a:latin typeface="Calibri"/>
                <a:ea typeface="Times New Roman" panose="02020603050405020304" pitchFamily="18" charset="0"/>
                <a:cs typeface="Aptos" panose="020B0004020202020204" pitchFamily="34" charset="0"/>
              </a:rPr>
              <a:t>Non-Staffing Tab</a:t>
            </a:r>
            <a:r>
              <a:rPr lang="en-US">
                <a:latin typeface="Calibri"/>
                <a:ea typeface="Times New Roman" panose="02020603050405020304" pitchFamily="18" charset="0"/>
                <a:cs typeface="Aptos" panose="020B0004020202020204" pitchFamily="34" charset="0"/>
              </a:rPr>
              <a:t> shows how funds are allocated for non-staff items in the school. There is school-level flexibility for most of these items. The tab has columns for: </a:t>
            </a:r>
          </a:p>
          <a:p>
            <a:pPr marL="285750" indent="-285750">
              <a:spcAft>
                <a:spcPts val="600"/>
              </a:spcAft>
              <a:buClr>
                <a:schemeClr val="accent4"/>
              </a:buClr>
              <a:buFont typeface="Arial"/>
              <a:buChar char="•"/>
            </a:pPr>
            <a:r>
              <a:rPr lang="en-US" b="1" u="sng">
                <a:solidFill>
                  <a:schemeClr val="accent4"/>
                </a:solidFill>
                <a:latin typeface="Calibri"/>
                <a:ea typeface="Times New Roman" panose="02020603050405020304" pitchFamily="18" charset="0"/>
                <a:cs typeface="Aptos" panose="020B0004020202020204" pitchFamily="34" charset="0"/>
              </a:rPr>
              <a:t>Recommended—</a:t>
            </a:r>
            <a:r>
              <a:rPr lang="en-US">
                <a:solidFill>
                  <a:srgbClr val="000000"/>
                </a:solidFill>
                <a:latin typeface="Calibri"/>
                <a:ea typeface="Times New Roman" panose="02020603050405020304" pitchFamily="18" charset="0"/>
                <a:cs typeface="Sabon Next LT"/>
              </a:rPr>
              <a:t>District’s recommended amount to spend on the line item. </a:t>
            </a: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Allocation</a:t>
            </a:r>
            <a:r>
              <a:rPr lang="en-US">
                <a:latin typeface="Calibri"/>
                <a:ea typeface="Times New Roman" panose="02020603050405020304" pitchFamily="18" charset="0"/>
                <a:cs typeface="Sabon Next LT"/>
              </a:rPr>
              <a:t> – This shows how much the principal is proposing to allocate towards the line item in FY26. </a:t>
            </a:r>
            <a:endParaRPr lang="en-US">
              <a:solidFill>
                <a:srgbClr val="000000"/>
              </a:solidFill>
              <a:latin typeface="Calibri"/>
              <a:ea typeface="Times New Roman" panose="02020603050405020304" pitchFamily="18" charset="0"/>
              <a:cs typeface="Sabon Next LT"/>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Difference</a:t>
            </a:r>
            <a:r>
              <a:rPr lang="en-US">
                <a:latin typeface="Calibri"/>
                <a:ea typeface="Times New Roman" panose="02020603050405020304" pitchFamily="18" charset="0"/>
                <a:cs typeface="Sabon Next LT"/>
              </a:rPr>
              <a:t>—This shows the difference between the recommended amount and the allocation.</a:t>
            </a:r>
            <a:endParaRPr lang="en-US">
              <a:solidFill>
                <a:srgbClr val="000000"/>
              </a:solidFill>
              <a:latin typeface="Times New Roman"/>
              <a:ea typeface="Calibri"/>
              <a:cs typeface="Calibri"/>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Notes:</a:t>
            </a:r>
            <a:r>
              <a:rPr lang="en-US">
                <a:latin typeface="Calibri"/>
                <a:ea typeface="Times New Roman" panose="02020603050405020304" pitchFamily="18" charset="0"/>
                <a:cs typeface="Sabon Next LT"/>
              </a:rPr>
              <a:t> </a:t>
            </a:r>
            <a:r>
              <a:rPr lang="en-US" b="1">
                <a:solidFill>
                  <a:srgbClr val="FF0000"/>
                </a:solidFill>
                <a:latin typeface="Calibri"/>
                <a:ea typeface="Times New Roman" panose="02020603050405020304" pitchFamily="18" charset="0"/>
                <a:cs typeface="Sabon Next LT"/>
              </a:rPr>
              <a:t>The principal must provide comments if there is a difference in what is Recommended and what is Allocated. </a:t>
            </a:r>
            <a:r>
              <a:rPr lang="en-US" b="1" u="sng">
                <a:solidFill>
                  <a:srgbClr val="FF0000"/>
                </a:solidFill>
                <a:latin typeface="Calibri"/>
                <a:ea typeface="Times New Roman" panose="02020603050405020304" pitchFamily="18" charset="0"/>
                <a:cs typeface="Sabon Next LT"/>
              </a:rPr>
              <a:t>Principals and GO Teams will discuss the rationale for the notes section.</a:t>
            </a:r>
            <a:r>
              <a:rPr lang="en-US" u="sng">
                <a:latin typeface="Calibri"/>
                <a:ea typeface="Times New Roman" panose="02020603050405020304" pitchFamily="18" charset="0"/>
                <a:cs typeface="Sabon Next LT"/>
              </a:rPr>
              <a:t> </a:t>
            </a:r>
            <a:endParaRPr lang="en-US" u="sng">
              <a:latin typeface="Times New Roman"/>
              <a:ea typeface="Calibri"/>
              <a:cs typeface="Sabon Next LT"/>
            </a:endParaRPr>
          </a:p>
          <a:p>
            <a:endParaRPr lang="en-US" sz="1600">
              <a:latin typeface="Calibri"/>
              <a:ea typeface="Calibri"/>
              <a:cs typeface="Sabon Next LT"/>
            </a:endParaRPr>
          </a:p>
        </p:txBody>
      </p:sp>
      <p:sp>
        <p:nvSpPr>
          <p:cNvPr id="4" name="Slide Number Placeholder 3">
            <a:extLst>
              <a:ext uri="{FF2B5EF4-FFF2-40B4-BE49-F238E27FC236}">
                <a16:creationId xmlns:a16="http://schemas.microsoft.com/office/drawing/2014/main" id="{E11E9413-68B1-F8FF-35B3-FAD7BA9BA4CF}"/>
              </a:ext>
            </a:extLst>
          </p:cNvPr>
          <p:cNvSpPr>
            <a:spLocks noGrp="1"/>
          </p:cNvSpPr>
          <p:nvPr>
            <p:ph type="sldNum" sz="quarter" idx="11"/>
          </p:nvPr>
        </p:nvSpPr>
        <p:spPr/>
        <p:txBody>
          <a:bodyPr/>
          <a:lstStyle/>
          <a:p>
            <a:fld id="{B5CEABB6-07DC-46E8-9B57-56EC44A396E5}" type="slidenum">
              <a:rPr lang="en-US" smtClean="0"/>
              <a:pPr/>
              <a:t>23</a:t>
            </a:fld>
            <a:endParaRPr lang="en-US"/>
          </a:p>
        </p:txBody>
      </p:sp>
      <p:sp>
        <p:nvSpPr>
          <p:cNvPr id="10" name="Footer Placeholder 6">
            <a:extLst>
              <a:ext uri="{FF2B5EF4-FFF2-40B4-BE49-F238E27FC236}">
                <a16:creationId xmlns:a16="http://schemas.microsoft.com/office/drawing/2014/main" id="{D538F168-0F28-3C64-172D-68458BEC635D}"/>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spTree>
    <p:extLst>
      <p:ext uri="{BB962C8B-B14F-4D97-AF65-F5344CB8AC3E}">
        <p14:creationId xmlns:p14="http://schemas.microsoft.com/office/powerpoint/2010/main" val="12470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712E-0746-F1AC-E8D4-1F95EB8AD13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D242E-85D4-1265-253F-C84A8A8E175C}"/>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24</a:t>
            </a:fld>
            <a:endParaRPr lang="en-US"/>
          </a:p>
        </p:txBody>
      </p:sp>
      <p:pic>
        <p:nvPicPr>
          <p:cNvPr id="8" name="Picture 7">
            <a:extLst>
              <a:ext uri="{FF2B5EF4-FFF2-40B4-BE49-F238E27FC236}">
                <a16:creationId xmlns:a16="http://schemas.microsoft.com/office/drawing/2014/main" id="{759FB78B-C894-9D54-3BF9-DA0F770B77FC}"/>
              </a:ext>
            </a:extLst>
          </p:cNvPr>
          <p:cNvPicPr>
            <a:picLocks noChangeAspect="1"/>
          </p:cNvPicPr>
          <p:nvPr/>
        </p:nvPicPr>
        <p:blipFill>
          <a:blip r:embed="rId2"/>
          <a:stretch>
            <a:fillRect/>
          </a:stretch>
        </p:blipFill>
        <p:spPr>
          <a:xfrm>
            <a:off x="286052" y="768667"/>
            <a:ext cx="11619896" cy="4653938"/>
          </a:xfrm>
          <a:prstGeom prst="rect">
            <a:avLst/>
          </a:prstGeom>
        </p:spPr>
      </p:pic>
    </p:spTree>
    <p:extLst>
      <p:ext uri="{BB962C8B-B14F-4D97-AF65-F5344CB8AC3E}">
        <p14:creationId xmlns:p14="http://schemas.microsoft.com/office/powerpoint/2010/main" val="4011602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3B1C-3B09-36D1-86A0-CA7DC4316CE9}"/>
            </a:ext>
          </a:extLst>
        </p:cNvPr>
        <p:cNvGrpSpPr/>
        <p:nvPr/>
      </p:nvGrpSpPr>
      <p:grpSpPr>
        <a:xfrm>
          <a:off x="0" y="0"/>
          <a:ext cx="0" cy="0"/>
          <a:chOff x="0" y="0"/>
          <a:chExt cx="0" cy="0"/>
        </a:xfrm>
      </p:grpSpPr>
      <p:sp>
        <p:nvSpPr>
          <p:cNvPr id="5" name="Title 11">
            <a:extLst>
              <a:ext uri="{FF2B5EF4-FFF2-40B4-BE49-F238E27FC236}">
                <a16:creationId xmlns:a16="http://schemas.microsoft.com/office/drawing/2014/main" id="{BC10185A-12D3-5C64-8A0E-74FF4AB28A9D}"/>
              </a:ext>
            </a:extLst>
          </p:cNvPr>
          <p:cNvSpPr>
            <a:spLocks noGrp="1"/>
          </p:cNvSpPr>
          <p:nvPr>
            <p:ph type="title"/>
          </p:nvPr>
        </p:nvSpPr>
        <p:spPr>
          <a:xfrm>
            <a:off x="736896" y="121620"/>
            <a:ext cx="10718207" cy="600540"/>
          </a:xfrm>
        </p:spPr>
        <p:txBody>
          <a:bodyPr/>
          <a:lstStyle/>
          <a:p>
            <a:pPr algn="ctr"/>
            <a:r>
              <a:rPr lang="en-US" sz="2800"/>
              <a:t>Non-Staffing Tab Continued</a:t>
            </a:r>
          </a:p>
        </p:txBody>
      </p:sp>
      <p:sp>
        <p:nvSpPr>
          <p:cNvPr id="6" name="Slide Number Placeholder 5">
            <a:extLst>
              <a:ext uri="{FF2B5EF4-FFF2-40B4-BE49-F238E27FC236}">
                <a16:creationId xmlns:a16="http://schemas.microsoft.com/office/drawing/2014/main" id="{F61AFFB0-526C-39A8-0754-59A7BFF0E487}"/>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25</a:t>
            </a:fld>
            <a:endParaRPr lang="en-US"/>
          </a:p>
        </p:txBody>
      </p:sp>
      <p:pic>
        <p:nvPicPr>
          <p:cNvPr id="11" name="Picture 10">
            <a:extLst>
              <a:ext uri="{FF2B5EF4-FFF2-40B4-BE49-F238E27FC236}">
                <a16:creationId xmlns:a16="http://schemas.microsoft.com/office/drawing/2014/main" id="{BF7B3A19-44DC-3DBF-D3F5-AA70DBA69E5C}"/>
              </a:ext>
            </a:extLst>
          </p:cNvPr>
          <p:cNvPicPr>
            <a:picLocks noChangeAspect="1"/>
          </p:cNvPicPr>
          <p:nvPr/>
        </p:nvPicPr>
        <p:blipFill>
          <a:blip r:embed="rId2"/>
          <a:stretch>
            <a:fillRect/>
          </a:stretch>
        </p:blipFill>
        <p:spPr>
          <a:xfrm>
            <a:off x="870807" y="1208700"/>
            <a:ext cx="10450383" cy="4753638"/>
          </a:xfrm>
          <a:prstGeom prst="rect">
            <a:avLst/>
          </a:prstGeom>
        </p:spPr>
      </p:pic>
    </p:spTree>
    <p:extLst>
      <p:ext uri="{BB962C8B-B14F-4D97-AF65-F5344CB8AC3E}">
        <p14:creationId xmlns:p14="http://schemas.microsoft.com/office/powerpoint/2010/main" val="3075521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F5D72-8740-109C-DA34-66EB01F4A141}"/>
            </a:ext>
          </a:extLst>
        </p:cNvPr>
        <p:cNvGrpSpPr/>
        <p:nvPr/>
      </p:nvGrpSpPr>
      <p:grpSpPr>
        <a:xfrm>
          <a:off x="0" y="0"/>
          <a:ext cx="0" cy="0"/>
          <a:chOff x="0" y="0"/>
          <a:chExt cx="0" cy="0"/>
        </a:xfrm>
      </p:grpSpPr>
      <p:sp>
        <p:nvSpPr>
          <p:cNvPr id="5" name="Title 11">
            <a:extLst>
              <a:ext uri="{FF2B5EF4-FFF2-40B4-BE49-F238E27FC236}">
                <a16:creationId xmlns:a16="http://schemas.microsoft.com/office/drawing/2014/main" id="{47DBAFCE-B2D6-AAEF-3BDD-C4DC5AFB9BEE}"/>
              </a:ext>
            </a:extLst>
          </p:cNvPr>
          <p:cNvSpPr>
            <a:spLocks noGrp="1"/>
          </p:cNvSpPr>
          <p:nvPr>
            <p:ph type="title"/>
          </p:nvPr>
        </p:nvSpPr>
        <p:spPr>
          <a:xfrm>
            <a:off x="736896" y="121620"/>
            <a:ext cx="10718207" cy="600540"/>
          </a:xfrm>
        </p:spPr>
        <p:txBody>
          <a:bodyPr/>
          <a:lstStyle/>
          <a:p>
            <a:pPr algn="ctr"/>
            <a:r>
              <a:rPr lang="en-US" sz="2800"/>
              <a:t>Non-Staffing Tab Continued</a:t>
            </a:r>
          </a:p>
        </p:txBody>
      </p:sp>
      <p:sp>
        <p:nvSpPr>
          <p:cNvPr id="6" name="Slide Number Placeholder 5">
            <a:extLst>
              <a:ext uri="{FF2B5EF4-FFF2-40B4-BE49-F238E27FC236}">
                <a16:creationId xmlns:a16="http://schemas.microsoft.com/office/drawing/2014/main" id="{0F85A75C-FC8E-3DCB-F047-3747CE919163}"/>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26</a:t>
            </a:fld>
            <a:endParaRPr lang="en-US"/>
          </a:p>
        </p:txBody>
      </p:sp>
      <p:pic>
        <p:nvPicPr>
          <p:cNvPr id="10" name="Picture 9">
            <a:extLst>
              <a:ext uri="{FF2B5EF4-FFF2-40B4-BE49-F238E27FC236}">
                <a16:creationId xmlns:a16="http://schemas.microsoft.com/office/drawing/2014/main" id="{CCD380DF-06D8-B627-FDD4-6717B10D2687}"/>
              </a:ext>
            </a:extLst>
          </p:cNvPr>
          <p:cNvPicPr>
            <a:picLocks noChangeAspect="1"/>
          </p:cNvPicPr>
          <p:nvPr/>
        </p:nvPicPr>
        <p:blipFill>
          <a:blip r:embed="rId2"/>
          <a:stretch>
            <a:fillRect/>
          </a:stretch>
        </p:blipFill>
        <p:spPr>
          <a:xfrm>
            <a:off x="861282" y="1033128"/>
            <a:ext cx="10469436" cy="4791744"/>
          </a:xfrm>
          <a:prstGeom prst="rect">
            <a:avLst/>
          </a:prstGeom>
        </p:spPr>
      </p:pic>
    </p:spTree>
    <p:extLst>
      <p:ext uri="{BB962C8B-B14F-4D97-AF65-F5344CB8AC3E}">
        <p14:creationId xmlns:p14="http://schemas.microsoft.com/office/powerpoint/2010/main" val="3433890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65D2-433E-3420-5D41-65E7AE8282E3}"/>
            </a:ext>
          </a:extLst>
        </p:cNvPr>
        <p:cNvGrpSpPr/>
        <p:nvPr/>
      </p:nvGrpSpPr>
      <p:grpSpPr>
        <a:xfrm>
          <a:off x="0" y="0"/>
          <a:ext cx="0" cy="0"/>
          <a:chOff x="0" y="0"/>
          <a:chExt cx="0" cy="0"/>
        </a:xfrm>
      </p:grpSpPr>
      <p:sp>
        <p:nvSpPr>
          <p:cNvPr id="5" name="Title 11">
            <a:extLst>
              <a:ext uri="{FF2B5EF4-FFF2-40B4-BE49-F238E27FC236}">
                <a16:creationId xmlns:a16="http://schemas.microsoft.com/office/drawing/2014/main" id="{DA9AC4AD-09F7-25F2-B3F4-8744E6769B99}"/>
              </a:ext>
            </a:extLst>
          </p:cNvPr>
          <p:cNvSpPr>
            <a:spLocks noGrp="1"/>
          </p:cNvSpPr>
          <p:nvPr>
            <p:ph type="title"/>
          </p:nvPr>
        </p:nvSpPr>
        <p:spPr>
          <a:xfrm>
            <a:off x="736896" y="121620"/>
            <a:ext cx="10718207" cy="600540"/>
          </a:xfrm>
        </p:spPr>
        <p:txBody>
          <a:bodyPr/>
          <a:lstStyle/>
          <a:p>
            <a:pPr algn="ctr"/>
            <a:r>
              <a:rPr lang="en-US" sz="2800"/>
              <a:t>Non-Staffing Tab Continued</a:t>
            </a:r>
          </a:p>
        </p:txBody>
      </p:sp>
      <p:sp>
        <p:nvSpPr>
          <p:cNvPr id="6" name="Slide Number Placeholder 5">
            <a:extLst>
              <a:ext uri="{FF2B5EF4-FFF2-40B4-BE49-F238E27FC236}">
                <a16:creationId xmlns:a16="http://schemas.microsoft.com/office/drawing/2014/main" id="{E201FB2A-587C-F525-A2F3-CC54AC9B3A8E}"/>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27</a:t>
            </a:fld>
            <a:endParaRPr lang="en-US"/>
          </a:p>
        </p:txBody>
      </p:sp>
      <p:pic>
        <p:nvPicPr>
          <p:cNvPr id="8" name="Picture 7">
            <a:extLst>
              <a:ext uri="{FF2B5EF4-FFF2-40B4-BE49-F238E27FC236}">
                <a16:creationId xmlns:a16="http://schemas.microsoft.com/office/drawing/2014/main" id="{D68EF377-9658-924E-DC7E-36F171A80700}"/>
              </a:ext>
            </a:extLst>
          </p:cNvPr>
          <p:cNvPicPr>
            <a:picLocks noChangeAspect="1"/>
          </p:cNvPicPr>
          <p:nvPr/>
        </p:nvPicPr>
        <p:blipFill>
          <a:blip r:embed="rId2"/>
          <a:stretch>
            <a:fillRect/>
          </a:stretch>
        </p:blipFill>
        <p:spPr>
          <a:xfrm>
            <a:off x="317304" y="1598644"/>
            <a:ext cx="11557392" cy="3660712"/>
          </a:xfrm>
          <a:prstGeom prst="rect">
            <a:avLst/>
          </a:prstGeom>
        </p:spPr>
      </p:pic>
    </p:spTree>
    <p:extLst>
      <p:ext uri="{BB962C8B-B14F-4D97-AF65-F5344CB8AC3E}">
        <p14:creationId xmlns:p14="http://schemas.microsoft.com/office/powerpoint/2010/main" val="2470813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E4DA-C1A7-72C6-AF7C-465564B448A0}"/>
              </a:ext>
            </a:extLst>
          </p:cNvPr>
          <p:cNvSpPr>
            <a:spLocks noGrp="1"/>
          </p:cNvSpPr>
          <p:nvPr>
            <p:ph type="title"/>
          </p:nvPr>
        </p:nvSpPr>
        <p:spPr>
          <a:xfrm>
            <a:off x="3752193" y="84813"/>
            <a:ext cx="8292662" cy="1036143"/>
          </a:xfrm>
        </p:spPr>
        <p:txBody>
          <a:bodyPr anchor="ctr">
            <a:normAutofit/>
          </a:bodyPr>
          <a:lstStyle/>
          <a:p>
            <a:pPr algn="ctr"/>
            <a:r>
              <a:rPr lang="en-US" b="1">
                <a:latin typeface="Calibri" panose="020F0502020204030204" pitchFamily="34" charset="0"/>
                <a:cs typeface="Calibri" panose="020F0502020204030204" pitchFamily="34" charset="0"/>
              </a:rPr>
              <a:t>Descriptions of Strategic Plan</a:t>
            </a: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Breakout Categories</a:t>
            </a:r>
          </a:p>
        </p:txBody>
      </p:sp>
      <p:sp>
        <p:nvSpPr>
          <p:cNvPr id="3" name="Slide Number Placeholder 2">
            <a:extLst>
              <a:ext uri="{FF2B5EF4-FFF2-40B4-BE49-F238E27FC236}">
                <a16:creationId xmlns:a16="http://schemas.microsoft.com/office/drawing/2014/main" id="{256AE224-2A34-DE38-F9DE-005794EAF9FE}"/>
              </a:ext>
            </a:extLst>
          </p:cNvPr>
          <p:cNvSpPr>
            <a:spLocks noGrp="1"/>
          </p:cNvSpPr>
          <p:nvPr>
            <p:ph type="sldNum" sz="quarter" idx="12"/>
          </p:nvPr>
        </p:nvSpPr>
        <p:spPr>
          <a:xfrm>
            <a:off x="11025562" y="6356348"/>
            <a:ext cx="987552" cy="365125"/>
          </a:xfrm>
        </p:spPr>
        <p:txBody>
          <a:bodyPr/>
          <a:lstStyle/>
          <a:p>
            <a:fld id="{A49DFD55-3C28-40EF-9E31-A92D2E4017FF}" type="slidenum">
              <a:rPr lang="en-US" smtClean="0"/>
              <a:pPr/>
              <a:t>28</a:t>
            </a:fld>
            <a:endParaRPr lang="en-US"/>
          </a:p>
        </p:txBody>
      </p:sp>
      <p:sp>
        <p:nvSpPr>
          <p:cNvPr id="6" name="TextBox 5">
            <a:extLst>
              <a:ext uri="{FF2B5EF4-FFF2-40B4-BE49-F238E27FC236}">
                <a16:creationId xmlns:a16="http://schemas.microsoft.com/office/drawing/2014/main" id="{C664D598-9881-D6BC-7672-7D43E8B70597}"/>
              </a:ext>
            </a:extLst>
          </p:cNvPr>
          <p:cNvSpPr txBox="1"/>
          <p:nvPr/>
        </p:nvSpPr>
        <p:spPr>
          <a:xfrm>
            <a:off x="3951891" y="1522153"/>
            <a:ext cx="8092964" cy="4001095"/>
          </a:xfrm>
          <a:prstGeom prst="rect">
            <a:avLst/>
          </a:prstGeom>
          <a:noFill/>
        </p:spPr>
        <p:txBody>
          <a:bodyPr wrap="square" lIns="91440" tIns="45720" rIns="91440" bIns="45720" rtlCol="0" anchor="t">
            <a:spAutoFit/>
          </a:bodyPr>
          <a:lstStyle/>
          <a:p>
            <a:pPr marL="457200" indent="-457200">
              <a:spcAft>
                <a:spcPts val="1200"/>
              </a:spcAft>
              <a:buFont typeface="+mj-lt"/>
              <a:buAutoNum type="arabicPeriod"/>
              <a:defRPr/>
            </a:pPr>
            <a:r>
              <a:rPr kumimoji="0" lang="en-US" sz="2800" b="1" i="0" u="none" strike="noStrike" kern="1200" cap="none" spc="0" normalizeH="0" baseline="0" noProof="0" dirty="0">
                <a:ln>
                  <a:noFill/>
                </a:ln>
                <a:solidFill>
                  <a:srgbClr val="D47B22"/>
                </a:solidFill>
                <a:effectLst/>
                <a:uLnTx/>
                <a:uFillTx/>
                <a:latin typeface="Calibri"/>
                <a:ea typeface="Calibri"/>
                <a:cs typeface="Calibri"/>
              </a:rPr>
              <a:t>Priorities:</a:t>
            </a:r>
            <a:r>
              <a:rPr kumimoji="0" lang="en-US" sz="2800" b="1" i="0" u="none" strike="noStrike" kern="1200" cap="none" spc="0" normalizeH="0" baseline="0" noProof="0" dirty="0">
                <a:ln>
                  <a:noFill/>
                </a:ln>
                <a:solidFill>
                  <a:prstClr val="black"/>
                </a:solidFill>
                <a:effectLst/>
                <a:uLnTx/>
                <a:uFillTx/>
                <a:latin typeface="Calibri"/>
                <a:ea typeface="Calibri"/>
                <a:cs typeface="Calibri"/>
              </a:rPr>
              <a:t> </a:t>
            </a:r>
            <a:r>
              <a:rPr lang="en-US" sz="2800" dirty="0">
                <a:solidFill>
                  <a:prstClr val="black"/>
                </a:solidFill>
                <a:latin typeface="Calibri"/>
                <a:ea typeface="Calibri"/>
                <a:cs typeface="Calibri"/>
              </a:rPr>
              <a:t>FY25 </a:t>
            </a:r>
            <a:r>
              <a:rPr kumimoji="0" lang="en-US" sz="2800" b="0" i="0" u="none" strike="noStrike" kern="1200" cap="none" spc="0" normalizeH="0" baseline="0" noProof="0" dirty="0">
                <a:ln>
                  <a:noFill/>
                </a:ln>
                <a:solidFill>
                  <a:prstClr val="black"/>
                </a:solidFill>
                <a:effectLst/>
                <a:uLnTx/>
                <a:uFillTx/>
                <a:latin typeface="Calibri"/>
                <a:ea typeface="Calibri"/>
                <a:cs typeface="Calibri"/>
              </a:rPr>
              <a:t>funding </a:t>
            </a:r>
            <a:r>
              <a:rPr kumimoji="0" lang="en-US" sz="2800" b="0" i="0" u="sng" strike="noStrike" kern="1200" cap="none" spc="0" normalizeH="0" baseline="0" noProof="0" dirty="0">
                <a:ln>
                  <a:noFill/>
                </a:ln>
                <a:solidFill>
                  <a:prstClr val="black"/>
                </a:solidFill>
                <a:effectLst/>
                <a:uLnTx/>
                <a:uFillTx/>
                <a:latin typeface="Calibri"/>
                <a:ea typeface="Calibri"/>
                <a:cs typeface="Calibri"/>
              </a:rPr>
              <a:t>priorities</a:t>
            </a:r>
            <a:r>
              <a:rPr kumimoji="0" lang="en-US" sz="2800" b="0" i="0" u="none" strike="noStrike" kern="1200" cap="none" spc="0" normalizeH="0" baseline="0" noProof="0" dirty="0">
                <a:ln>
                  <a:noFill/>
                </a:ln>
                <a:solidFill>
                  <a:prstClr val="black"/>
                </a:solidFill>
                <a:effectLst/>
                <a:uLnTx/>
                <a:uFillTx/>
                <a:latin typeface="Calibri"/>
                <a:ea typeface="Calibri"/>
                <a:cs typeface="Calibri"/>
              </a:rPr>
              <a:t> from the school’s strategic plan, ranked by the order of importance.</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dirty="0">
                <a:ln>
                  <a:noFill/>
                </a:ln>
                <a:solidFill>
                  <a:srgbClr val="D47B22"/>
                </a:solidFill>
                <a:effectLst/>
                <a:uLnTx/>
                <a:uFillTx/>
                <a:latin typeface="Calibri"/>
                <a:ea typeface="Calibri"/>
                <a:cs typeface="Calibri"/>
              </a:rPr>
              <a:t>Strategies:</a:t>
            </a:r>
            <a:r>
              <a:rPr kumimoji="0" lang="en-US" sz="2800" b="1" i="0" u="none" strike="noStrike" kern="1200" cap="none" spc="0" normalizeH="0" baseline="0" noProof="0" dirty="0">
                <a:ln>
                  <a:noFill/>
                </a:ln>
                <a:solidFill>
                  <a:prstClr val="black"/>
                </a:solidFill>
                <a:effectLst/>
                <a:uLnTx/>
                <a:uFillTx/>
                <a:latin typeface="Calibri"/>
                <a:ea typeface="Calibri"/>
                <a:cs typeface="Calibri"/>
              </a:rPr>
              <a:t> </a:t>
            </a:r>
            <a:r>
              <a:rPr kumimoji="0" lang="en-US" sz="2800" b="0" i="0" u="none" strike="noStrike" kern="1200" cap="none" spc="0" normalizeH="0" baseline="0" noProof="0" dirty="0">
                <a:ln>
                  <a:noFill/>
                </a:ln>
                <a:solidFill>
                  <a:prstClr val="black"/>
                </a:solidFill>
                <a:effectLst/>
                <a:uLnTx/>
                <a:uFillTx/>
                <a:latin typeface="Calibri"/>
                <a:ea typeface="Calibri"/>
                <a:cs typeface="Calibri"/>
              </a:rPr>
              <a:t>Lays out specific objectives for school’s improvement.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indent="-457200">
              <a:spcAft>
                <a:spcPts val="1200"/>
              </a:spcAft>
              <a:buFont typeface="+mj-lt"/>
              <a:buAutoNum type="arabicPeriod"/>
              <a:defRPr/>
            </a:pPr>
            <a:r>
              <a:rPr kumimoji="0" lang="en-US" sz="2800" b="1" i="0" u="none" strike="noStrike" kern="1200" cap="none" spc="0" normalizeH="0" baseline="0" noProof="0" dirty="0">
                <a:ln>
                  <a:noFill/>
                </a:ln>
                <a:solidFill>
                  <a:srgbClr val="D47B22"/>
                </a:solidFill>
                <a:effectLst/>
                <a:uLnTx/>
                <a:uFillTx/>
                <a:latin typeface="Calibri"/>
                <a:ea typeface="Calibri"/>
                <a:cs typeface="Calibri"/>
              </a:rPr>
              <a:t>Request: </a:t>
            </a:r>
            <a:r>
              <a:rPr kumimoji="0" lang="en-US" sz="2800" b="0" i="0" u="none" strike="noStrike" kern="1200" cap="none" spc="0" normalizeH="0" baseline="0" noProof="0" dirty="0">
                <a:ln>
                  <a:noFill/>
                </a:ln>
                <a:solidFill>
                  <a:prstClr val="black"/>
                </a:solidFill>
                <a:effectLst/>
                <a:uLnTx/>
                <a:uFillTx/>
                <a:latin typeface="Calibri"/>
                <a:ea typeface="Calibri"/>
                <a:cs typeface="Calibri"/>
              </a:rPr>
              <a:t>“The Ask”</a:t>
            </a:r>
            <a:r>
              <a:rPr lang="en-US" sz="2800" dirty="0">
                <a:solidFill>
                  <a:prstClr val="black"/>
                </a:solidFill>
                <a:latin typeface="Calibri"/>
                <a:ea typeface="Calibri"/>
                <a:cs typeface="Calibri"/>
              </a:rPr>
              <a:t> </a:t>
            </a:r>
            <a:r>
              <a:rPr kumimoji="0" lang="en-US" sz="2800" b="0" i="0" u="none" strike="noStrike" kern="1200" cap="none" spc="0" normalizeH="0" baseline="0" noProof="0" dirty="0">
                <a:ln>
                  <a:noFill/>
                </a:ln>
                <a:solidFill>
                  <a:prstClr val="black"/>
                </a:solidFill>
                <a:effectLst/>
                <a:uLnTx/>
                <a:uFillTx/>
                <a:latin typeface="Calibri"/>
                <a:ea typeface="Calibri"/>
                <a:cs typeface="Calibri"/>
              </a:rPr>
              <a:t> What needs to be funded in order to support the strategy?</a:t>
            </a:r>
            <a:r>
              <a:rPr lang="en-US" sz="2800" dirty="0">
                <a:solidFill>
                  <a:prstClr val="black"/>
                </a:solidFill>
                <a:latin typeface="Calibri"/>
                <a:ea typeface="Calibri"/>
                <a:cs typeface="Calibri"/>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dirty="0">
                <a:ln>
                  <a:noFill/>
                </a:ln>
                <a:solidFill>
                  <a:srgbClr val="D47B22"/>
                </a:solidFill>
                <a:effectLst/>
                <a:uLnTx/>
                <a:uFillTx/>
                <a:latin typeface="Calibri"/>
                <a:ea typeface="Calibri"/>
                <a:cs typeface="Calibri"/>
              </a:rPr>
              <a:t>Amount:</a:t>
            </a:r>
            <a:r>
              <a:rPr kumimoji="0" lang="en-US" sz="2800" b="0" i="0" u="none" strike="noStrike" kern="1200" cap="none" spc="0" normalizeH="0" baseline="0" noProof="0" dirty="0">
                <a:ln>
                  <a:noFill/>
                </a:ln>
                <a:solidFill>
                  <a:prstClr val="black"/>
                </a:solidFill>
                <a:effectLst/>
                <a:uLnTx/>
                <a:uFillTx/>
                <a:latin typeface="Calibri"/>
                <a:ea typeface="Calibri"/>
                <a:cs typeface="Calibri"/>
              </a:rPr>
              <a:t> What is the cost associated with the Request?</a:t>
            </a:r>
            <a:endParaRPr lang="en-US" sz="28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7" name="Rectangle 6">
            <a:extLst>
              <a:ext uri="{FF2B5EF4-FFF2-40B4-BE49-F238E27FC236}">
                <a16:creationId xmlns:a16="http://schemas.microsoft.com/office/drawing/2014/main" id="{A97BE431-FE2F-EE77-1FF1-F62D4E49AA96}"/>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202196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B3C6-F866-4ACA-0412-44AE58F78FA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E085C1-E47E-94F5-D8B1-0B7206C048C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29</a:t>
            </a:fld>
            <a:endParaRPr lang="en-US"/>
          </a:p>
        </p:txBody>
      </p:sp>
      <p:sp>
        <p:nvSpPr>
          <p:cNvPr id="4" name="Title 3">
            <a:extLst>
              <a:ext uri="{FF2B5EF4-FFF2-40B4-BE49-F238E27FC236}">
                <a16:creationId xmlns:a16="http://schemas.microsoft.com/office/drawing/2014/main" id="{8DE2C2E7-79C6-33F2-9717-3E3BF812A89E}"/>
              </a:ext>
            </a:extLst>
          </p:cNvPr>
          <p:cNvSpPr>
            <a:spLocks noGrp="1"/>
          </p:cNvSpPr>
          <p:nvPr>
            <p:ph type="title"/>
          </p:nvPr>
        </p:nvSpPr>
        <p:spPr>
          <a:xfrm>
            <a:off x="1670204" y="22992"/>
            <a:ext cx="9312167" cy="1143657"/>
          </a:xfrm>
        </p:spPr>
        <p:txBody>
          <a:bodyPr>
            <a:normAutofit/>
          </a:bodyPr>
          <a:lstStyle/>
          <a:p>
            <a:pPr algn="ctr"/>
            <a:r>
              <a:rPr lang="en-US" sz="4000" b="1"/>
              <a:t>FY26 Strategic Plan Break-out</a:t>
            </a:r>
          </a:p>
        </p:txBody>
      </p:sp>
      <p:graphicFrame>
        <p:nvGraphicFramePr>
          <p:cNvPr id="12" name="Table 11">
            <a:extLst>
              <a:ext uri="{FF2B5EF4-FFF2-40B4-BE49-F238E27FC236}">
                <a16:creationId xmlns:a16="http://schemas.microsoft.com/office/drawing/2014/main" id="{3DE3B1E2-E143-22A2-257A-B2F52DB9EE59}"/>
              </a:ext>
            </a:extLst>
          </p:cNvPr>
          <p:cNvGraphicFramePr>
            <a:graphicFrameLocks noGrp="1"/>
          </p:cNvGraphicFramePr>
          <p:nvPr>
            <p:extLst>
              <p:ext uri="{D42A27DB-BD31-4B8C-83A1-F6EECF244321}">
                <p14:modId xmlns:p14="http://schemas.microsoft.com/office/powerpoint/2010/main" val="3578625179"/>
              </p:ext>
            </p:extLst>
          </p:nvPr>
        </p:nvGraphicFramePr>
        <p:xfrm>
          <a:off x="1670204" y="1242307"/>
          <a:ext cx="9862940" cy="5361128"/>
        </p:xfrm>
        <a:graphic>
          <a:graphicData uri="http://schemas.openxmlformats.org/drawingml/2006/table">
            <a:tbl>
              <a:tblPr firstRow="1" bandRow="1">
                <a:tableStyleId>{21E4AEA4-8DFA-4A89-87EB-49C32662AFE0}</a:tableStyleId>
              </a:tblPr>
              <a:tblGrid>
                <a:gridCol w="2465728">
                  <a:extLst>
                    <a:ext uri="{9D8B030D-6E8A-4147-A177-3AD203B41FA5}">
                      <a16:colId xmlns:a16="http://schemas.microsoft.com/office/drawing/2014/main" val="20000"/>
                    </a:ext>
                  </a:extLst>
                </a:gridCol>
                <a:gridCol w="2742375">
                  <a:extLst>
                    <a:ext uri="{9D8B030D-6E8A-4147-A177-3AD203B41FA5}">
                      <a16:colId xmlns:a16="http://schemas.microsoft.com/office/drawing/2014/main" val="20002"/>
                    </a:ext>
                  </a:extLst>
                </a:gridCol>
                <a:gridCol w="2525894">
                  <a:extLst>
                    <a:ext uri="{9D8B030D-6E8A-4147-A177-3AD203B41FA5}">
                      <a16:colId xmlns:a16="http://schemas.microsoft.com/office/drawing/2014/main" val="20003"/>
                    </a:ext>
                  </a:extLst>
                </a:gridCol>
                <a:gridCol w="2128943">
                  <a:extLst>
                    <a:ext uri="{9D8B030D-6E8A-4147-A177-3AD203B41FA5}">
                      <a16:colId xmlns:a16="http://schemas.microsoft.com/office/drawing/2014/main" val="20005"/>
                    </a:ext>
                  </a:extLst>
                </a:gridCol>
              </a:tblGrid>
              <a:tr h="644410">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73349">
                <a:tc>
                  <a:txBody>
                    <a:bodyPr/>
                    <a:lstStyle/>
                    <a:p>
                      <a:r>
                        <a:rPr lang="en-US" sz="1400" dirty="0"/>
                        <a:t>Implement a STEAM-Enriched Curriculum</a:t>
                      </a:r>
                    </a:p>
                  </a:txBody>
                  <a:tcPr marL="68580" marR="68580" marT="34290" marB="34290" anchor="ctr"/>
                </a:tc>
                <a:tc>
                  <a:txBody>
                    <a:bodyPr/>
                    <a:lstStyle/>
                    <a:p>
                      <a:r>
                        <a:rPr lang="en-US" sz="1400" dirty="0"/>
                        <a:t>Provide opportunities for students and staff to engage in hands-on problem-based learning</a:t>
                      </a:r>
                    </a:p>
                  </a:txBody>
                  <a:tcPr marL="68580" marR="68580" marT="34290" marB="34290" anchor="ctr"/>
                </a:tc>
                <a:tc>
                  <a:txBody>
                    <a:bodyPr/>
                    <a:lstStyle/>
                    <a:p>
                      <a:pPr marL="228600" indent="-228600">
                        <a:buAutoNum type="arabicParenBoth"/>
                      </a:pPr>
                      <a:r>
                        <a:rPr lang="en-US" sz="1400" dirty="0"/>
                        <a:t>STEAM Lab Teacher (K-5)</a:t>
                      </a:r>
                    </a:p>
                    <a:p>
                      <a:pPr marL="0" indent="0">
                        <a:buNone/>
                      </a:pPr>
                      <a:r>
                        <a:rPr lang="en-US" sz="1400" dirty="0"/>
                        <a:t>(1) Signature Program Master Teacher Leader (3-5)</a:t>
                      </a:r>
                    </a:p>
                  </a:txBody>
                  <a:tcPr marL="68580" marR="68580" marT="34290" marB="34290" anchor="ctr"/>
                </a:tc>
                <a:tc>
                  <a:txBody>
                    <a:bodyPr/>
                    <a:lstStyle/>
                    <a:p>
                      <a:r>
                        <a:rPr lang="en-US" sz="1400" dirty="0"/>
                        <a:t>$255,112</a:t>
                      </a:r>
                    </a:p>
                  </a:txBody>
                  <a:tcPr marL="68580" marR="68580" marT="34290" marB="34290" anchor="ctr"/>
                </a:tc>
                <a:extLst>
                  <a:ext uri="{0D108BD9-81ED-4DB2-BD59-A6C34878D82A}">
                    <a16:rowId xmlns:a16="http://schemas.microsoft.com/office/drawing/2014/main" val="10002"/>
                  </a:ext>
                </a:extLst>
              </a:tr>
              <a:tr h="373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Implement a STEAM-Enriched Curriculum</a:t>
                      </a:r>
                    </a:p>
                    <a:p>
                      <a:endParaRPr lang="en-US" sz="1400" dirty="0"/>
                    </a:p>
                  </a:txBody>
                  <a:tcPr marL="68580" marR="68580" marT="34290" marB="34290" anchor="ctr"/>
                </a:tc>
                <a:tc>
                  <a:txBody>
                    <a:bodyPr/>
                    <a:lstStyle/>
                    <a:p>
                      <a:r>
                        <a:rPr lang="en-US" sz="1400" dirty="0"/>
                        <a:t>Hands-on opportunities with aquaponics and agriculture</a:t>
                      </a:r>
                    </a:p>
                  </a:txBody>
                  <a:tcPr marL="68580" marR="68580" marT="34290" marB="34290" anchor="ctr"/>
                </a:tc>
                <a:tc>
                  <a:txBody>
                    <a:bodyPr/>
                    <a:lstStyle/>
                    <a:p>
                      <a:r>
                        <a:rPr lang="en-US" sz="1400" dirty="0"/>
                        <a:t>Supplies &amp; Materials</a:t>
                      </a:r>
                    </a:p>
                  </a:txBody>
                  <a:tcPr marL="68580" marR="68580" marT="34290" marB="34290" anchor="ctr"/>
                </a:tc>
                <a:tc>
                  <a:txBody>
                    <a:bodyPr/>
                    <a:lstStyle/>
                    <a:p>
                      <a:r>
                        <a:rPr lang="en-US" sz="1400" dirty="0"/>
                        <a:t>$15,000</a:t>
                      </a:r>
                    </a:p>
                  </a:txBody>
                  <a:tcPr marL="68580" marR="68580" marT="34290" marB="34290" anchor="ctr"/>
                </a:tc>
                <a:extLst>
                  <a:ext uri="{0D108BD9-81ED-4DB2-BD59-A6C34878D82A}">
                    <a16:rowId xmlns:a16="http://schemas.microsoft.com/office/drawing/2014/main" val="10003"/>
                  </a:ext>
                </a:extLst>
              </a:tr>
              <a:tr h="373349">
                <a:tc>
                  <a:txBody>
                    <a:bodyPr/>
                    <a:lstStyle/>
                    <a:p>
                      <a:r>
                        <a:rPr lang="en-US" sz="1400" dirty="0"/>
                        <a:t>Data Driven</a:t>
                      </a:r>
                    </a:p>
                    <a:p>
                      <a:endParaRPr lang="en-US" sz="1400" dirty="0"/>
                    </a:p>
                    <a:p>
                      <a:r>
                        <a:rPr lang="en-US" sz="1400" dirty="0"/>
                        <a:t>Strengthen Staff Capacity to Build Content Knowledge</a:t>
                      </a:r>
                    </a:p>
                  </a:txBody>
                  <a:tcPr marL="68580" marR="68580" marT="34290" marB="34290" anchor="ctr"/>
                </a:tc>
                <a:tc>
                  <a:txBody>
                    <a:bodyPr/>
                    <a:lstStyle/>
                    <a:p>
                      <a:r>
                        <a:rPr lang="en-US" sz="1400" dirty="0"/>
                        <a:t>Professional Learning Communities/Data driven focus– Focus on new ELA standards/</a:t>
                      </a:r>
                      <a:r>
                        <a:rPr lang="en-US" sz="1400" dirty="0" err="1"/>
                        <a:t>SoR</a:t>
                      </a:r>
                      <a:endParaRPr lang="en-US" sz="1400" dirty="0"/>
                    </a:p>
                    <a:p>
                      <a:r>
                        <a:rPr lang="en-US" sz="1400" dirty="0"/>
                        <a:t>Math Coach</a:t>
                      </a:r>
                    </a:p>
                  </a:txBody>
                  <a:tcPr marL="68580" marR="68580" marT="34290" marB="34290" anchor="ctr"/>
                </a:tc>
                <a:tc>
                  <a:txBody>
                    <a:bodyPr/>
                    <a:lstStyle/>
                    <a:p>
                      <a:r>
                        <a:rPr lang="en-US" sz="1400" dirty="0"/>
                        <a:t>Keep an IC in the RAL position (Paid by District)</a:t>
                      </a:r>
                    </a:p>
                    <a:p>
                      <a:endParaRPr lang="en-US" sz="1400" dirty="0"/>
                    </a:p>
                    <a:p>
                      <a:r>
                        <a:rPr lang="en-US" sz="1400" dirty="0"/>
                        <a:t>School pays for Math Coach</a:t>
                      </a:r>
                    </a:p>
                  </a:txBody>
                  <a:tcPr marL="68580" marR="68580" marT="34290" marB="34290" anchor="ctr"/>
                </a:tc>
                <a:tc>
                  <a:txBody>
                    <a:bodyPr/>
                    <a:lstStyle/>
                    <a:p>
                      <a:r>
                        <a:rPr lang="en-US" sz="1400" dirty="0"/>
                        <a:t>$313,996</a:t>
                      </a:r>
                    </a:p>
                  </a:txBody>
                  <a:tcPr marL="68580" marR="68580" marT="34290" marB="34290" anchor="ctr"/>
                </a:tc>
                <a:extLst>
                  <a:ext uri="{0D108BD9-81ED-4DB2-BD59-A6C34878D82A}">
                    <a16:rowId xmlns:a16="http://schemas.microsoft.com/office/drawing/2014/main" val="10004"/>
                  </a:ext>
                </a:extLst>
              </a:tr>
              <a:tr h="373349">
                <a:tc>
                  <a:txBody>
                    <a:bodyPr/>
                    <a:lstStyle/>
                    <a:p>
                      <a:r>
                        <a:rPr lang="en-US" sz="1400" dirty="0"/>
                        <a:t>Implement a school-wide system of support with the integration of SEL</a:t>
                      </a:r>
                    </a:p>
                  </a:txBody>
                  <a:tcPr marL="68580" marR="68580" marT="34290" marB="34290" anchor="ctr"/>
                </a:tc>
                <a:tc>
                  <a:txBody>
                    <a:bodyPr/>
                    <a:lstStyle/>
                    <a:p>
                      <a:r>
                        <a:rPr lang="en-US" sz="1400" dirty="0"/>
                        <a:t>Second Step, Check &amp; Connects, School-wide behavior/attendance supports</a:t>
                      </a:r>
                    </a:p>
                  </a:txBody>
                  <a:tcPr marL="68580" marR="68580" marT="34290" marB="34290" anchor="ctr"/>
                </a:tc>
                <a:tc>
                  <a:txBody>
                    <a:bodyPr/>
                    <a:lstStyle/>
                    <a:p>
                      <a:r>
                        <a:rPr lang="en-US" sz="1400" dirty="0"/>
                        <a:t>Counselor</a:t>
                      </a:r>
                    </a:p>
                    <a:p>
                      <a:r>
                        <a:rPr lang="en-US" sz="1400" dirty="0"/>
                        <a:t>Social Worker </a:t>
                      </a:r>
                    </a:p>
                    <a:p>
                      <a:r>
                        <a:rPr lang="en-US" sz="1400" dirty="0"/>
                        <a:t>(2) non-instructional Paraprofessionals</a:t>
                      </a:r>
                    </a:p>
                  </a:txBody>
                  <a:tcPr marL="68580" marR="68580" marT="34290" marB="34290" anchor="ctr"/>
                </a:tc>
                <a:tc>
                  <a:txBody>
                    <a:bodyPr/>
                    <a:lstStyle/>
                    <a:p>
                      <a:r>
                        <a:rPr lang="en-US" sz="1400" dirty="0"/>
                        <a:t>$410,673</a:t>
                      </a:r>
                    </a:p>
                  </a:txBody>
                  <a:tcPr marL="68580" marR="68580" marT="34290" marB="34290" anchor="ctr"/>
                </a:tc>
                <a:extLst>
                  <a:ext uri="{0D108BD9-81ED-4DB2-BD59-A6C34878D82A}">
                    <a16:rowId xmlns:a16="http://schemas.microsoft.com/office/drawing/2014/main" val="10005"/>
                  </a:ext>
                </a:extLst>
              </a:tr>
              <a:tr h="373349">
                <a:tc>
                  <a:txBody>
                    <a:bodyPr/>
                    <a:lstStyle/>
                    <a:p>
                      <a:r>
                        <a:rPr lang="en-US" sz="1400" dirty="0"/>
                        <a:t>Use Flexible learning tools &amp; technology to target instruction</a:t>
                      </a:r>
                    </a:p>
                  </a:txBody>
                  <a:tcPr marL="68580" marR="68580" marT="34290" marB="34290" anchor="ctr"/>
                </a:tc>
                <a:tc>
                  <a:txBody>
                    <a:bodyPr/>
                    <a:lstStyle/>
                    <a:p>
                      <a:pPr algn="l"/>
                      <a:r>
                        <a:rPr lang="en-US" sz="1400" dirty="0"/>
                        <a:t>Targeted interventions/SST/EIP</a:t>
                      </a:r>
                    </a:p>
                    <a:p>
                      <a:pPr algn="l"/>
                      <a:r>
                        <a:rPr lang="en-US" sz="1400" dirty="0"/>
                        <a:t>Tiered Support</a:t>
                      </a:r>
                    </a:p>
                  </a:txBody>
                  <a:tcPr marL="68580" marR="68580" marT="34290" marB="34290" anchor="ctr"/>
                </a:tc>
                <a:tc>
                  <a:txBody>
                    <a:bodyPr/>
                    <a:lstStyle/>
                    <a:p>
                      <a:r>
                        <a:rPr lang="en-US" sz="1400" dirty="0"/>
                        <a:t>Keep SST interventionist for EIP/MTSS and to support WCI</a:t>
                      </a:r>
                    </a:p>
                    <a:p>
                      <a:r>
                        <a:rPr lang="en-US" sz="1400" dirty="0"/>
                        <a:t>(2) Teacher Tutors</a:t>
                      </a:r>
                    </a:p>
                  </a:txBody>
                  <a:tcPr marL="68580" marR="68580" marT="34290" marB="34290" anchor="ctr"/>
                </a:tc>
                <a:tc>
                  <a:txBody>
                    <a:bodyPr/>
                    <a:lstStyle/>
                    <a:p>
                      <a:r>
                        <a:rPr lang="en-US" sz="1400" dirty="0"/>
                        <a:t>$55,440</a:t>
                      </a:r>
                    </a:p>
                  </a:txBody>
                  <a:tcPr marL="68580" marR="68580" marT="34290" marB="34290" anchor="ctr"/>
                </a:tc>
                <a:extLst>
                  <a:ext uri="{0D108BD9-81ED-4DB2-BD59-A6C34878D82A}">
                    <a16:rowId xmlns:a16="http://schemas.microsoft.com/office/drawing/2014/main" val="10006"/>
                  </a:ext>
                </a:extLst>
              </a:tr>
              <a:tr h="373349">
                <a:tc>
                  <a:txBody>
                    <a:bodyPr/>
                    <a:lstStyle/>
                    <a:p>
                      <a:r>
                        <a:rPr lang="en-US" sz="1400" dirty="0"/>
                        <a:t>Increase family engagement</a:t>
                      </a:r>
                    </a:p>
                  </a:txBody>
                  <a:tcPr marL="68580" marR="68580" marT="34290" marB="34290" anchor="ctr"/>
                </a:tc>
                <a:tc>
                  <a:txBody>
                    <a:bodyPr/>
                    <a:lstStyle/>
                    <a:p>
                      <a:r>
                        <a:rPr lang="en-US" sz="1400" dirty="0"/>
                        <a:t>APTT</a:t>
                      </a:r>
                    </a:p>
                  </a:txBody>
                  <a:tcPr marL="68580" marR="68580" marT="34290" marB="34290" anchor="ctr"/>
                </a:tc>
                <a:tc>
                  <a:txBody>
                    <a:bodyPr/>
                    <a:lstStyle/>
                    <a:p>
                      <a:r>
                        <a:rPr lang="en-US" sz="1400" dirty="0"/>
                        <a:t>Keep Parent Liaison</a:t>
                      </a:r>
                    </a:p>
                  </a:txBody>
                  <a:tcPr marL="68580" marR="68580" marT="34290" marB="34290" anchor="ctr"/>
                </a:tc>
                <a:tc>
                  <a:txBody>
                    <a:bodyPr/>
                    <a:lstStyle/>
                    <a:p>
                      <a:r>
                        <a:rPr lang="en-US" sz="1400" dirty="0"/>
                        <a:t>$57,496</a:t>
                      </a:r>
                    </a:p>
                  </a:txBody>
                  <a:tcPr marL="68580" marR="68580" marT="34290" marB="34290" anchor="ctr"/>
                </a:tc>
                <a:extLst>
                  <a:ext uri="{0D108BD9-81ED-4DB2-BD59-A6C34878D82A}">
                    <a16:rowId xmlns:a16="http://schemas.microsoft.com/office/drawing/2014/main" val="10007"/>
                  </a:ext>
                </a:extLst>
              </a:tr>
              <a:tr h="373349">
                <a:tc>
                  <a:txBody>
                    <a:bodyPr/>
                    <a:lstStyle/>
                    <a:p>
                      <a:endParaRPr lang="en-US" sz="1400"/>
                    </a:p>
                  </a:txBody>
                  <a:tcPr marL="68580" marR="68580" marT="34290" marB="34290" anchor="ctr"/>
                </a:tc>
                <a:tc>
                  <a:txBody>
                    <a:bodyPr/>
                    <a:lstStyle/>
                    <a:p>
                      <a:endParaRPr lang="en-US" sz="1400"/>
                    </a:p>
                  </a:txBody>
                  <a:tcPr marL="68580" marR="68580" marT="34290" marB="34290" anchor="ctr"/>
                </a:tc>
                <a:tc>
                  <a:txBody>
                    <a:bodyPr/>
                    <a:lstStyle/>
                    <a:p>
                      <a:endParaRPr lang="en-US" sz="1400" dirty="0"/>
                    </a:p>
                  </a:txBody>
                  <a:tcPr marL="68580" marR="68580" marT="34290" marB="34290" anchor="ctr"/>
                </a:tc>
                <a:tc>
                  <a:txBody>
                    <a:bodyPr/>
                    <a:lstStyle/>
                    <a:p>
                      <a:endParaRPr lang="en-US" sz="14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4" name="Rectangle 13">
            <a:extLst>
              <a:ext uri="{FF2B5EF4-FFF2-40B4-BE49-F238E27FC236}">
                <a16:creationId xmlns:a16="http://schemas.microsoft.com/office/drawing/2014/main" id="{57B6475C-E149-F866-145C-19870379B33A}"/>
              </a:ext>
            </a:extLst>
          </p:cNvPr>
          <p:cNvSpPr/>
          <p:nvPr/>
        </p:nvSpPr>
        <p:spPr>
          <a:xfrm>
            <a:off x="2160821" y="930007"/>
            <a:ext cx="8286461" cy="100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91039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523E-7E03-BE6E-42D6-1D25A88C78A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D962E1-8A2D-9612-F720-04891FFEAA2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a:p>
        </p:txBody>
      </p:sp>
      <p:graphicFrame>
        <p:nvGraphicFramePr>
          <p:cNvPr id="9" name="Content Placeholder 2">
            <a:extLst>
              <a:ext uri="{FF2B5EF4-FFF2-40B4-BE49-F238E27FC236}">
                <a16:creationId xmlns:a16="http://schemas.microsoft.com/office/drawing/2014/main" id="{6B3B1AF8-E185-B7F6-34AF-7B3EBA9CF566}"/>
              </a:ext>
            </a:extLst>
          </p:cNvPr>
          <p:cNvGraphicFramePr>
            <a:graphicFrameLocks/>
          </p:cNvGraphicFramePr>
          <p:nvPr>
            <p:extLst>
              <p:ext uri="{D42A27DB-BD31-4B8C-83A1-F6EECF244321}">
                <p14:modId xmlns:p14="http://schemas.microsoft.com/office/powerpoint/2010/main" val="1150616341"/>
              </p:ext>
            </p:extLst>
          </p:nvPr>
        </p:nvGraphicFramePr>
        <p:xfrm>
          <a:off x="3668109" y="903889"/>
          <a:ext cx="8208579" cy="581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59847BC7-7251-EB18-5C47-96DA3F570AAA}"/>
              </a:ext>
            </a:extLst>
          </p:cNvPr>
          <p:cNvSpPr>
            <a:spLocks noGrp="1"/>
          </p:cNvSpPr>
          <p:nvPr>
            <p:ph type="title"/>
          </p:nvPr>
        </p:nvSpPr>
        <p:spPr>
          <a:xfrm>
            <a:off x="3839074" y="246261"/>
            <a:ext cx="8003286" cy="768096"/>
          </a:xfrm>
        </p:spPr>
        <p:txBody>
          <a:bodyPr anchor="t">
            <a:noAutofit/>
          </a:bodyPr>
          <a:lstStyle/>
          <a:p>
            <a:pPr algn="ctr"/>
            <a:r>
              <a:rPr lang="en-US" sz="4800" b="1"/>
              <a:t>Meeting Norms</a:t>
            </a:r>
          </a:p>
        </p:txBody>
      </p:sp>
    </p:spTree>
    <p:extLst>
      <p:ext uri="{BB962C8B-B14F-4D97-AF65-F5344CB8AC3E}">
        <p14:creationId xmlns:p14="http://schemas.microsoft.com/office/powerpoint/2010/main" val="350371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86967-9DAF-A91B-B931-66BBB63CEB68}"/>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BAD0A14A-8D13-CCC5-5AF6-B58D17CE66C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30</a:t>
            </a:fld>
            <a:endParaRPr lang="en-US"/>
          </a:p>
        </p:txBody>
      </p:sp>
      <p:sp>
        <p:nvSpPr>
          <p:cNvPr id="9" name="Title 1">
            <a:extLst>
              <a:ext uri="{FF2B5EF4-FFF2-40B4-BE49-F238E27FC236}">
                <a16:creationId xmlns:a16="http://schemas.microsoft.com/office/drawing/2014/main" id="{0D68B280-9291-31B9-E08E-2E9F9DC76B3B}"/>
              </a:ext>
            </a:extLst>
          </p:cNvPr>
          <p:cNvSpPr>
            <a:spLocks noGrp="1"/>
          </p:cNvSpPr>
          <p:nvPr>
            <p:ph type="title"/>
          </p:nvPr>
        </p:nvSpPr>
        <p:spPr>
          <a:xfrm>
            <a:off x="4235669" y="136633"/>
            <a:ext cx="7378262"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74A956E2-CC15-BE95-EB99-CDEA472AFBB8}"/>
              </a:ext>
            </a:extLst>
          </p:cNvPr>
          <p:cNvSpPr txBox="1"/>
          <p:nvPr/>
        </p:nvSpPr>
        <p:spPr>
          <a:xfrm>
            <a:off x="5496911" y="1513966"/>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8" name="Picture 7">
            <a:extLst>
              <a:ext uri="{FF2B5EF4-FFF2-40B4-BE49-F238E27FC236}">
                <a16:creationId xmlns:a16="http://schemas.microsoft.com/office/drawing/2014/main" id="{044E42A1-2AAF-7101-FE2C-AA493239E68D}"/>
              </a:ext>
            </a:extLst>
          </p:cNvPr>
          <p:cNvPicPr>
            <a:picLocks noChangeAspect="1"/>
          </p:cNvPicPr>
          <p:nvPr/>
        </p:nvPicPr>
        <p:blipFill>
          <a:blip r:embed="rId3"/>
          <a:stretch>
            <a:fillRect/>
          </a:stretch>
        </p:blipFill>
        <p:spPr>
          <a:xfrm>
            <a:off x="215346" y="1978241"/>
            <a:ext cx="8971183" cy="4768467"/>
          </a:xfrm>
          <a:prstGeom prst="rect">
            <a:avLst/>
          </a:prstGeom>
        </p:spPr>
      </p:pic>
    </p:spTree>
    <p:extLst>
      <p:ext uri="{BB962C8B-B14F-4D97-AF65-F5344CB8AC3E}">
        <p14:creationId xmlns:p14="http://schemas.microsoft.com/office/powerpoint/2010/main" val="905865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DFAB-AC4E-E5C8-CC4C-505429E98492}"/>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75F9CFAD-4C7C-AD31-F4D1-1437BE4DB205}"/>
              </a:ext>
            </a:extLst>
          </p:cNvPr>
          <p:cNvSpPr>
            <a:spLocks noGrp="1"/>
          </p:cNvSpPr>
          <p:nvPr>
            <p:ph type="sldNum" sz="quarter" idx="12"/>
          </p:nvPr>
        </p:nvSpPr>
        <p:spPr>
          <a:xfrm>
            <a:off x="11046590" y="6386402"/>
            <a:ext cx="987552" cy="365125"/>
          </a:xfrm>
        </p:spPr>
        <p:txBody>
          <a:bodyPr/>
          <a:lstStyle/>
          <a:p>
            <a:fld id="{A49DFD55-3C28-40EF-9E31-A92D2E4017FF}" type="slidenum">
              <a:rPr lang="en-US" smtClean="0"/>
              <a:pPr/>
              <a:t>31</a:t>
            </a:fld>
            <a:endParaRPr lang="en-US" dirty="0"/>
          </a:p>
        </p:txBody>
      </p:sp>
      <p:sp>
        <p:nvSpPr>
          <p:cNvPr id="9" name="Title 1">
            <a:extLst>
              <a:ext uri="{FF2B5EF4-FFF2-40B4-BE49-F238E27FC236}">
                <a16:creationId xmlns:a16="http://schemas.microsoft.com/office/drawing/2014/main" id="{6888D9AF-DF51-9E51-E32C-CA1B9B2ECE58}"/>
              </a:ext>
            </a:extLst>
          </p:cNvPr>
          <p:cNvSpPr>
            <a:spLocks noGrp="1"/>
          </p:cNvSpPr>
          <p:nvPr>
            <p:ph type="title"/>
          </p:nvPr>
        </p:nvSpPr>
        <p:spPr>
          <a:xfrm>
            <a:off x="945931" y="136633"/>
            <a:ext cx="10668000"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A040AFF9-69D7-EC7E-8838-6A0053862902}"/>
              </a:ext>
            </a:extLst>
          </p:cNvPr>
          <p:cNvSpPr txBox="1"/>
          <p:nvPr/>
        </p:nvSpPr>
        <p:spPr>
          <a:xfrm>
            <a:off x="3337035" y="771045"/>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8" name="Picture 7">
            <a:extLst>
              <a:ext uri="{FF2B5EF4-FFF2-40B4-BE49-F238E27FC236}">
                <a16:creationId xmlns:a16="http://schemas.microsoft.com/office/drawing/2014/main" id="{1CF9726C-CE9B-8090-EED2-C20EEDA61C4A}"/>
              </a:ext>
            </a:extLst>
          </p:cNvPr>
          <p:cNvPicPr>
            <a:picLocks noChangeAspect="1"/>
          </p:cNvPicPr>
          <p:nvPr/>
        </p:nvPicPr>
        <p:blipFill>
          <a:blip r:embed="rId3"/>
          <a:stretch>
            <a:fillRect/>
          </a:stretch>
        </p:blipFill>
        <p:spPr>
          <a:xfrm>
            <a:off x="1229434" y="1456464"/>
            <a:ext cx="8669477" cy="5224352"/>
          </a:xfrm>
          <a:prstGeom prst="rect">
            <a:avLst/>
          </a:prstGeom>
        </p:spPr>
      </p:pic>
    </p:spTree>
    <p:extLst>
      <p:ext uri="{BB962C8B-B14F-4D97-AF65-F5344CB8AC3E}">
        <p14:creationId xmlns:p14="http://schemas.microsoft.com/office/powerpoint/2010/main" val="898057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819B-B4E7-78F3-A097-B93C9F2D05F2}"/>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15F03C2-6011-5149-872D-96829643B8B1}"/>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32</a:t>
            </a:fld>
            <a:endParaRPr lang="en-US"/>
          </a:p>
        </p:txBody>
      </p:sp>
      <p:sp>
        <p:nvSpPr>
          <p:cNvPr id="15" name="Title 1">
            <a:extLst>
              <a:ext uri="{FF2B5EF4-FFF2-40B4-BE49-F238E27FC236}">
                <a16:creationId xmlns:a16="http://schemas.microsoft.com/office/drawing/2014/main" id="{A0A6FB80-7636-E000-EEF2-7249BED1F3CC}"/>
              </a:ext>
            </a:extLst>
          </p:cNvPr>
          <p:cNvSpPr>
            <a:spLocks noGrp="1"/>
          </p:cNvSpPr>
          <p:nvPr>
            <p:ph type="title"/>
          </p:nvPr>
        </p:nvSpPr>
        <p:spPr>
          <a:xfrm>
            <a:off x="82112" y="656798"/>
            <a:ext cx="6655019" cy="1106540"/>
          </a:xfrm>
        </p:spPr>
        <p:txBody>
          <a:bodyPr>
            <a:noAutofit/>
          </a:bodyPr>
          <a:lstStyle/>
          <a:p>
            <a:pPr algn="ctr"/>
            <a:r>
              <a:rPr lang="en-US" sz="4000" b="1">
                <a:solidFill>
                  <a:schemeClr val="bg2"/>
                </a:solidFill>
              </a:rPr>
              <a:t>Questions for the GO Team to Consider and Discuss</a:t>
            </a:r>
          </a:p>
        </p:txBody>
      </p:sp>
      <p:graphicFrame>
        <p:nvGraphicFramePr>
          <p:cNvPr id="2" name="Subtitle 2">
            <a:extLst>
              <a:ext uri="{FF2B5EF4-FFF2-40B4-BE49-F238E27FC236}">
                <a16:creationId xmlns:a16="http://schemas.microsoft.com/office/drawing/2014/main" id="{085FAE27-BC73-F0B3-A15D-0709C3CA2582}"/>
              </a:ext>
            </a:extLst>
          </p:cNvPr>
          <p:cNvGraphicFramePr>
            <a:graphicFrameLocks/>
          </p:cNvGraphicFramePr>
          <p:nvPr>
            <p:extLst>
              <p:ext uri="{D42A27DB-BD31-4B8C-83A1-F6EECF244321}">
                <p14:modId xmlns:p14="http://schemas.microsoft.com/office/powerpoint/2010/main" val="2788082586"/>
              </p:ext>
            </p:extLst>
          </p:nvPr>
        </p:nvGraphicFramePr>
        <p:xfrm>
          <a:off x="1334813" y="1954923"/>
          <a:ext cx="9110169"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060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583F-F846-6255-FBF1-B6D2A003F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6B8CA-400E-149C-1D4F-204A98290FC5}"/>
              </a:ext>
            </a:extLst>
          </p:cNvPr>
          <p:cNvSpPr>
            <a:spLocks noGrp="1"/>
          </p:cNvSpPr>
          <p:nvPr>
            <p:ph type="ctrTitle"/>
          </p:nvPr>
        </p:nvSpPr>
        <p:spPr>
          <a:xfrm>
            <a:off x="7085943" y="1264783"/>
            <a:ext cx="4179570" cy="3377354"/>
          </a:xfrm>
        </p:spPr>
        <p:txBody>
          <a:bodyPr anchor="ctr"/>
          <a:lstStyle/>
          <a:p>
            <a:r>
              <a:rPr lang="en-US"/>
              <a:t>Discussion of Reserve &amp; Holdback Funds</a:t>
            </a:r>
          </a:p>
        </p:txBody>
      </p:sp>
    </p:spTree>
    <p:extLst>
      <p:ext uri="{BB962C8B-B14F-4D97-AF65-F5344CB8AC3E}">
        <p14:creationId xmlns:p14="http://schemas.microsoft.com/office/powerpoint/2010/main" val="3334360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C7E1-D24F-7EAE-B9D5-9AE126AF3A42}"/>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8E1B79-40B1-CD2A-8F1E-D59D63B95A4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34</a:t>
            </a:fld>
            <a:endParaRPr lang="en-US"/>
          </a:p>
        </p:txBody>
      </p:sp>
      <p:sp>
        <p:nvSpPr>
          <p:cNvPr id="3" name="Title 2">
            <a:extLst>
              <a:ext uri="{FF2B5EF4-FFF2-40B4-BE49-F238E27FC236}">
                <a16:creationId xmlns:a16="http://schemas.microsoft.com/office/drawing/2014/main" id="{28BD14A9-DC9D-7480-5CDD-4CFA24DE538F}"/>
              </a:ext>
            </a:extLst>
          </p:cNvPr>
          <p:cNvSpPr>
            <a:spLocks noGrp="1"/>
          </p:cNvSpPr>
          <p:nvPr>
            <p:ph type="title"/>
          </p:nvPr>
        </p:nvSpPr>
        <p:spPr>
          <a:xfrm>
            <a:off x="845302" y="-68653"/>
            <a:ext cx="10515600" cy="626161"/>
          </a:xfrm>
        </p:spPr>
        <p:txBody>
          <a:bodyPr anchor="ctr"/>
          <a:lstStyle/>
          <a:p>
            <a:r>
              <a:rPr lang="en-US" b="1"/>
              <a:t>Plan for FY26 Leveling Reserve</a:t>
            </a:r>
          </a:p>
        </p:txBody>
      </p:sp>
      <p:graphicFrame>
        <p:nvGraphicFramePr>
          <p:cNvPr id="7" name="Table 6">
            <a:extLst>
              <a:ext uri="{FF2B5EF4-FFF2-40B4-BE49-F238E27FC236}">
                <a16:creationId xmlns:a16="http://schemas.microsoft.com/office/drawing/2014/main" id="{2B42BE28-AB92-2BAF-94E4-82CD37220F67}"/>
              </a:ext>
            </a:extLst>
          </p:cNvPr>
          <p:cNvGraphicFramePr>
            <a:graphicFrameLocks noGrp="1"/>
          </p:cNvGraphicFramePr>
          <p:nvPr>
            <p:extLst>
              <p:ext uri="{D42A27DB-BD31-4B8C-83A1-F6EECF244321}">
                <p14:modId xmlns:p14="http://schemas.microsoft.com/office/powerpoint/2010/main" val="3203500597"/>
              </p:ext>
            </p:extLst>
          </p:nvPr>
        </p:nvGraphicFramePr>
        <p:xfrm>
          <a:off x="1383798" y="1471448"/>
          <a:ext cx="9354208" cy="3833159"/>
        </p:xfrm>
        <a:graphic>
          <a:graphicData uri="http://schemas.openxmlformats.org/drawingml/2006/table">
            <a:tbl>
              <a:tblPr firstRow="1" bandRow="1">
                <a:tableStyleId>{7DF18680-E054-41AD-8BC1-D1AEF772440D}</a:tableStyleId>
              </a:tblPr>
              <a:tblGrid>
                <a:gridCol w="2338546">
                  <a:extLst>
                    <a:ext uri="{9D8B030D-6E8A-4147-A177-3AD203B41FA5}">
                      <a16:colId xmlns:a16="http://schemas.microsoft.com/office/drawing/2014/main" val="20000"/>
                    </a:ext>
                  </a:extLst>
                </a:gridCol>
                <a:gridCol w="2600923">
                  <a:extLst>
                    <a:ext uri="{9D8B030D-6E8A-4147-A177-3AD203B41FA5}">
                      <a16:colId xmlns:a16="http://schemas.microsoft.com/office/drawing/2014/main" val="20002"/>
                    </a:ext>
                  </a:extLst>
                </a:gridCol>
                <a:gridCol w="2395607">
                  <a:extLst>
                    <a:ext uri="{9D8B030D-6E8A-4147-A177-3AD203B41FA5}">
                      <a16:colId xmlns:a16="http://schemas.microsoft.com/office/drawing/2014/main" val="20003"/>
                    </a:ext>
                  </a:extLst>
                </a:gridCol>
                <a:gridCol w="2019132">
                  <a:extLst>
                    <a:ext uri="{9D8B030D-6E8A-4147-A177-3AD203B41FA5}">
                      <a16:colId xmlns:a16="http://schemas.microsoft.com/office/drawing/2014/main" val="20005"/>
                    </a:ext>
                  </a:extLst>
                </a:gridCol>
              </a:tblGrid>
              <a:tr h="471774">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r>
                        <a:rPr lang="en-US" sz="1200" dirty="0"/>
                        <a:t>Data-Driven Instruction/ Targeted Instruction</a:t>
                      </a:r>
                    </a:p>
                  </a:txBody>
                  <a:tcPr marL="68580" marR="68580" marT="34290" marB="34290" anchor="ctr"/>
                </a:tc>
                <a:tc>
                  <a:txBody>
                    <a:bodyPr/>
                    <a:lstStyle/>
                    <a:p>
                      <a:r>
                        <a:rPr lang="en-US" sz="1200" dirty="0"/>
                        <a:t>Targeted interventions </a:t>
                      </a:r>
                    </a:p>
                  </a:txBody>
                  <a:tcPr marL="68580" marR="68580" marT="34290" marB="34290" anchor="ctr"/>
                </a:tc>
                <a:tc>
                  <a:txBody>
                    <a:bodyPr/>
                    <a:lstStyle/>
                    <a:p>
                      <a:r>
                        <a:rPr lang="en-US" sz="1200" dirty="0"/>
                        <a:t>Purchase (1) additional teacher tutor</a:t>
                      </a:r>
                    </a:p>
                  </a:txBody>
                  <a:tcPr marL="68580" marR="68580" marT="34290" marB="34290" anchor="ctr"/>
                </a:tc>
                <a:tc>
                  <a:txBody>
                    <a:bodyPr/>
                    <a:lstStyle/>
                    <a:p>
                      <a:r>
                        <a:rPr lang="en-US" sz="1200" dirty="0"/>
                        <a:t>$27, 720</a:t>
                      </a:r>
                    </a:p>
                  </a:txBody>
                  <a:tcPr marL="68580" marR="68580" marT="34290" marB="34290" anchor="ctr"/>
                </a:tc>
                <a:extLst>
                  <a:ext uri="{0D108BD9-81ED-4DB2-BD59-A6C34878D82A}">
                    <a16:rowId xmlns:a16="http://schemas.microsoft.com/office/drawing/2014/main" val="10002"/>
                  </a:ext>
                </a:extLst>
              </a:tr>
              <a:tr h="361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Flexible learning tools &amp; technology to target instruction</a:t>
                      </a:r>
                    </a:p>
                  </a:txBody>
                  <a:tcPr marL="68580" marR="68580" marT="34290" marB="34290" anchor="ctr"/>
                </a:tc>
                <a:tc>
                  <a:txBody>
                    <a:bodyPr/>
                    <a:lstStyle/>
                    <a:p>
                      <a:r>
                        <a:rPr lang="en-US" sz="1200" dirty="0"/>
                        <a:t>Technology Resources for personalized learning </a:t>
                      </a:r>
                    </a:p>
                  </a:txBody>
                  <a:tcPr marL="68580" marR="68580" marT="34290" marB="34290" anchor="ctr"/>
                </a:tc>
                <a:tc>
                  <a:txBody>
                    <a:bodyPr/>
                    <a:lstStyle/>
                    <a:p>
                      <a:r>
                        <a:rPr lang="en-US" sz="1200" dirty="0"/>
                        <a:t>Lexia, IXL, Reading A-Z, etc.</a:t>
                      </a:r>
                    </a:p>
                  </a:txBody>
                  <a:tcPr marL="68580" marR="68580" marT="34290" marB="34290" anchor="ctr"/>
                </a:tc>
                <a:tc>
                  <a:txBody>
                    <a:bodyPr/>
                    <a:lstStyle/>
                    <a:p>
                      <a:r>
                        <a:rPr lang="en-US" sz="1200" dirty="0"/>
                        <a:t>$50,000</a:t>
                      </a:r>
                    </a:p>
                  </a:txBody>
                  <a:tcPr marL="68580" marR="68580" marT="34290" marB="34290" anchor="ctr"/>
                </a:tc>
                <a:extLst>
                  <a:ext uri="{0D108BD9-81ED-4DB2-BD59-A6C34878D82A}">
                    <a16:rowId xmlns:a16="http://schemas.microsoft.com/office/drawing/2014/main" val="10003"/>
                  </a:ext>
                </a:extLst>
              </a:tr>
              <a:tr h="361381">
                <a:tc>
                  <a:txBody>
                    <a:bodyPr/>
                    <a:lstStyle/>
                    <a:p>
                      <a:r>
                        <a:rPr lang="en-US" sz="1200" dirty="0"/>
                        <a:t>STEAM Enriched Curriculum</a:t>
                      </a:r>
                    </a:p>
                  </a:txBody>
                  <a:tcPr marL="68580" marR="68580" marT="34290" marB="34290" anchor="ctr"/>
                </a:tc>
                <a:tc>
                  <a:txBody>
                    <a:bodyPr/>
                    <a:lstStyle/>
                    <a:p>
                      <a:r>
                        <a:rPr lang="en-US" sz="1200" dirty="0"/>
                        <a:t>Professional Learning</a:t>
                      </a:r>
                    </a:p>
                  </a:txBody>
                  <a:tcPr marL="68580" marR="68580" marT="34290" marB="34290" anchor="ctr"/>
                </a:tc>
                <a:tc>
                  <a:txBody>
                    <a:bodyPr/>
                    <a:lstStyle/>
                    <a:p>
                      <a:r>
                        <a:rPr lang="en-US" sz="1200" dirty="0"/>
                        <a:t>STEAM team to PBL world/ other STEAM PL</a:t>
                      </a:r>
                    </a:p>
                  </a:txBody>
                  <a:tcPr marL="68580" marR="68580" marT="34290" marB="34290" anchor="ctr"/>
                </a:tc>
                <a:tc>
                  <a:txBody>
                    <a:bodyPr/>
                    <a:lstStyle/>
                    <a:p>
                      <a:r>
                        <a:rPr lang="en-US" sz="1200" dirty="0"/>
                        <a:t>$28,456</a:t>
                      </a:r>
                    </a:p>
                  </a:txBody>
                  <a:tcPr marL="68580" marR="68580" marT="34290" marB="34290" anchor="ctr"/>
                </a:tc>
                <a:extLst>
                  <a:ext uri="{0D108BD9-81ED-4DB2-BD59-A6C34878D82A}">
                    <a16:rowId xmlns:a16="http://schemas.microsoft.com/office/drawing/2014/main" val="10004"/>
                  </a:ext>
                </a:extLst>
              </a:tr>
              <a:tr h="0">
                <a:tc>
                  <a:txBody>
                    <a:bodyPr/>
                    <a:lstStyle/>
                    <a:p>
                      <a:endParaRPr lang="en-US" sz="1200"/>
                    </a:p>
                  </a:txBody>
                  <a:tcPr marL="68580" marR="68580" marT="34290" marB="34290" anchor="ctr"/>
                </a:tc>
                <a:tc>
                  <a:txBody>
                    <a:bodyPr/>
                    <a:lstStyle/>
                    <a:p>
                      <a:endParaRPr lang="en-US" sz="1200"/>
                    </a:p>
                  </a:txBody>
                  <a:tcPr marL="68580" marR="68580" marT="34290" marB="34290" anchor="ctr"/>
                </a:tc>
                <a:tc>
                  <a:txBody>
                    <a:bodyPr/>
                    <a:lstStyle/>
                    <a:p>
                      <a:endParaRPr lang="en-US" sz="1200"/>
                    </a:p>
                  </a:txBody>
                  <a:tcPr marL="68580" marR="68580" marT="34290" marB="34290" anchor="ctr"/>
                </a:tc>
                <a:tc>
                  <a:txBody>
                    <a:bodyPr/>
                    <a:lstStyle/>
                    <a:p>
                      <a:endParaRPr lang="en-US" sz="1200"/>
                    </a:p>
                  </a:txBody>
                  <a:tcPr marL="68580" marR="68580" marT="34290" marB="34290" anchor="ctr"/>
                </a:tc>
                <a:extLst>
                  <a:ext uri="{0D108BD9-81ED-4DB2-BD59-A6C34878D82A}">
                    <a16:rowId xmlns:a16="http://schemas.microsoft.com/office/drawing/2014/main" val="10005"/>
                  </a:ext>
                </a:extLst>
              </a:tr>
              <a:tr h="361381">
                <a:tc>
                  <a:txBody>
                    <a:bodyPr/>
                    <a:lstStyle/>
                    <a:p>
                      <a:endParaRPr lang="en-US" sz="1200"/>
                    </a:p>
                  </a:txBody>
                  <a:tcPr marL="68580" marR="68580" marT="34290" marB="34290" anchor="ctr"/>
                </a:tc>
                <a:tc>
                  <a:txBody>
                    <a:bodyPr/>
                    <a:lstStyle/>
                    <a:p>
                      <a:pPr algn="ctr"/>
                      <a:endParaRPr lang="en-US" sz="1200"/>
                    </a:p>
                  </a:txBody>
                  <a:tcPr marL="68580" marR="68580" marT="34290" marB="34290" anchor="ctr"/>
                </a:tc>
                <a:tc>
                  <a:txBody>
                    <a:bodyPr/>
                    <a:lstStyle/>
                    <a:p>
                      <a:endParaRPr lang="en-US" sz="1200" dirty="0"/>
                    </a:p>
                  </a:txBody>
                  <a:tcPr marL="68580" marR="68580" marT="34290" marB="34290" anchor="ctr"/>
                </a:tc>
                <a:tc>
                  <a:txBody>
                    <a:bodyPr/>
                    <a:lstStyle/>
                    <a:p>
                      <a:endParaRPr lang="en-US" sz="1200"/>
                    </a:p>
                  </a:txBody>
                  <a:tcPr marL="68580" marR="68580" marT="34290" marB="34290" anchor="ctr"/>
                </a:tc>
                <a:extLst>
                  <a:ext uri="{0D108BD9-81ED-4DB2-BD59-A6C34878D82A}">
                    <a16:rowId xmlns:a16="http://schemas.microsoft.com/office/drawing/2014/main" val="10006"/>
                  </a:ext>
                </a:extLst>
              </a:tr>
              <a:tr h="361381">
                <a:tc>
                  <a:txBody>
                    <a:bodyPr/>
                    <a:lstStyle/>
                    <a:p>
                      <a:endParaRPr lang="en-US" sz="1200" dirty="0"/>
                    </a:p>
                  </a:txBody>
                  <a:tcPr marL="68580" marR="68580" marT="34290" marB="34290" anchor="ctr"/>
                </a:tc>
                <a:tc>
                  <a:txBody>
                    <a:bodyPr/>
                    <a:lstStyle/>
                    <a:p>
                      <a:endParaRPr lang="en-US" sz="1200"/>
                    </a:p>
                  </a:txBody>
                  <a:tcPr marL="68580" marR="68580" marT="34290" marB="34290" anchor="ctr"/>
                </a:tc>
                <a:tc>
                  <a:txBody>
                    <a:bodyPr/>
                    <a:lstStyle/>
                    <a:p>
                      <a:endParaRPr lang="en-US" sz="1200" dirty="0"/>
                    </a:p>
                  </a:txBody>
                  <a:tcPr marL="68580" marR="68580" marT="34290" marB="34290" anchor="ctr"/>
                </a:tc>
                <a:tc>
                  <a:txBody>
                    <a:bodyPr/>
                    <a:lstStyle/>
                    <a:p>
                      <a:endParaRPr lang="en-US" sz="12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5A5E7CAE-EEAD-D8C6-ECD4-B4DC221B6A17}"/>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dirty="0">
                <a:solidFill>
                  <a:srgbClr val="FF0000"/>
                </a:solidFill>
                <a:highlight>
                  <a:srgbClr val="FFFF00"/>
                </a:highlight>
              </a:rPr>
              <a:t>$106,176</a:t>
            </a:r>
          </a:p>
        </p:txBody>
      </p:sp>
      <p:sp>
        <p:nvSpPr>
          <p:cNvPr id="11" name="Rectangle 10">
            <a:extLst>
              <a:ext uri="{FF2B5EF4-FFF2-40B4-BE49-F238E27FC236}">
                <a16:creationId xmlns:a16="http://schemas.microsoft.com/office/drawing/2014/main" id="{C0DED71E-0196-ABA9-DFCE-A2ADB0A2D4CE}"/>
              </a:ext>
            </a:extLst>
          </p:cNvPr>
          <p:cNvSpPr/>
          <p:nvPr/>
        </p:nvSpPr>
        <p:spPr>
          <a:xfrm>
            <a:off x="1601311" y="1208810"/>
            <a:ext cx="8919185" cy="58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306563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8C43B-E9E5-8C0A-2FE6-6E454DCC1775}"/>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36614A-C9DE-6C64-4633-543287CF1551}"/>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35</a:t>
            </a:fld>
            <a:endParaRPr lang="en-US"/>
          </a:p>
        </p:txBody>
      </p:sp>
      <p:sp>
        <p:nvSpPr>
          <p:cNvPr id="3" name="Title 2">
            <a:extLst>
              <a:ext uri="{FF2B5EF4-FFF2-40B4-BE49-F238E27FC236}">
                <a16:creationId xmlns:a16="http://schemas.microsoft.com/office/drawing/2014/main" id="{C1E4C60D-1A87-5466-A0B6-36A292E2E0F6}"/>
              </a:ext>
            </a:extLst>
          </p:cNvPr>
          <p:cNvSpPr>
            <a:spLocks noGrp="1"/>
          </p:cNvSpPr>
          <p:nvPr>
            <p:ph type="title"/>
          </p:nvPr>
        </p:nvSpPr>
        <p:spPr>
          <a:xfrm>
            <a:off x="845302" y="35991"/>
            <a:ext cx="10515600" cy="626161"/>
          </a:xfrm>
        </p:spPr>
        <p:txBody>
          <a:bodyPr anchor="ctr"/>
          <a:lstStyle/>
          <a:p>
            <a:r>
              <a:rPr lang="en-US" b="1"/>
              <a:t>Plan for FY26 Title I Holdback</a:t>
            </a:r>
          </a:p>
        </p:txBody>
      </p:sp>
      <p:graphicFrame>
        <p:nvGraphicFramePr>
          <p:cNvPr id="7" name="Table 6">
            <a:extLst>
              <a:ext uri="{FF2B5EF4-FFF2-40B4-BE49-F238E27FC236}">
                <a16:creationId xmlns:a16="http://schemas.microsoft.com/office/drawing/2014/main" id="{0ECA576C-F082-E091-8815-60A7BF149C55}"/>
              </a:ext>
            </a:extLst>
          </p:cNvPr>
          <p:cNvGraphicFramePr>
            <a:graphicFrameLocks noGrp="1"/>
          </p:cNvGraphicFramePr>
          <p:nvPr>
            <p:extLst>
              <p:ext uri="{D42A27DB-BD31-4B8C-83A1-F6EECF244321}">
                <p14:modId xmlns:p14="http://schemas.microsoft.com/office/powerpoint/2010/main" val="3069647809"/>
              </p:ext>
            </p:extLst>
          </p:nvPr>
        </p:nvGraphicFramePr>
        <p:xfrm>
          <a:off x="1601312" y="1471448"/>
          <a:ext cx="8772038" cy="5151545"/>
        </p:xfrm>
        <a:graphic>
          <a:graphicData uri="http://schemas.openxmlformats.org/drawingml/2006/table">
            <a:tbl>
              <a:tblPr firstRow="1" bandRow="1">
                <a:tableStyleId>{93296810-A885-4BE3-A3E7-6D5BEEA58F35}</a:tableStyleId>
              </a:tblPr>
              <a:tblGrid>
                <a:gridCol w="2193003">
                  <a:extLst>
                    <a:ext uri="{9D8B030D-6E8A-4147-A177-3AD203B41FA5}">
                      <a16:colId xmlns:a16="http://schemas.microsoft.com/office/drawing/2014/main" val="20000"/>
                    </a:ext>
                  </a:extLst>
                </a:gridCol>
                <a:gridCol w="2439051">
                  <a:extLst>
                    <a:ext uri="{9D8B030D-6E8A-4147-A177-3AD203B41FA5}">
                      <a16:colId xmlns:a16="http://schemas.microsoft.com/office/drawing/2014/main" val="20002"/>
                    </a:ext>
                  </a:extLst>
                </a:gridCol>
                <a:gridCol w="2246514">
                  <a:extLst>
                    <a:ext uri="{9D8B030D-6E8A-4147-A177-3AD203B41FA5}">
                      <a16:colId xmlns:a16="http://schemas.microsoft.com/office/drawing/2014/main" val="20003"/>
                    </a:ext>
                  </a:extLst>
                </a:gridCol>
                <a:gridCol w="1893470">
                  <a:extLst>
                    <a:ext uri="{9D8B030D-6E8A-4147-A177-3AD203B41FA5}">
                      <a16:colId xmlns:a16="http://schemas.microsoft.com/office/drawing/2014/main" val="20005"/>
                    </a:ext>
                  </a:extLst>
                </a:gridCol>
              </a:tblGrid>
              <a:tr h="471774">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r>
                        <a:rPr lang="en-US" sz="1200" dirty="0"/>
                        <a:t>Data-Driven Instruction/ Targeted Instruction</a:t>
                      </a:r>
                    </a:p>
                  </a:txBody>
                  <a:tcPr marL="68580" marR="68580" marT="34290" marB="34290" anchor="ctr"/>
                </a:tc>
                <a:tc>
                  <a:txBody>
                    <a:bodyPr/>
                    <a:lstStyle/>
                    <a:p>
                      <a:r>
                        <a:rPr lang="en-US" sz="1200" dirty="0"/>
                        <a:t>Targeted interventions </a:t>
                      </a:r>
                    </a:p>
                  </a:txBody>
                  <a:tcPr marL="68580" marR="68580" marT="34290" marB="34290" anchor="ctr"/>
                </a:tc>
                <a:tc>
                  <a:txBody>
                    <a:bodyPr/>
                    <a:lstStyle/>
                    <a:p>
                      <a:r>
                        <a:rPr lang="en-US" sz="1200" dirty="0"/>
                        <a:t>Purchase (1) additional teacher tutor</a:t>
                      </a:r>
                    </a:p>
                  </a:txBody>
                  <a:tcPr marL="68580" marR="68580" marT="34290" marB="34290" anchor="ctr"/>
                </a:tc>
                <a:tc>
                  <a:txBody>
                    <a:bodyPr/>
                    <a:lstStyle/>
                    <a:p>
                      <a:r>
                        <a:rPr lang="en-US" sz="1200" dirty="0"/>
                        <a:t>$27, 720</a:t>
                      </a:r>
                    </a:p>
                  </a:txBody>
                  <a:tcPr marL="68580" marR="68580" marT="34290" marB="34290" anchor="ctr"/>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0C533C15-8EE9-60AA-26C9-C5E3A737E031}"/>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dirty="0">
                <a:solidFill>
                  <a:srgbClr val="FF0000"/>
                </a:solidFill>
                <a:highlight>
                  <a:srgbClr val="FFFF00"/>
                </a:highlight>
              </a:rPr>
              <a:t>$27,878</a:t>
            </a:r>
          </a:p>
        </p:txBody>
      </p:sp>
      <p:sp>
        <p:nvSpPr>
          <p:cNvPr id="11" name="Rectangle 10">
            <a:extLst>
              <a:ext uri="{FF2B5EF4-FFF2-40B4-BE49-F238E27FC236}">
                <a16:creationId xmlns:a16="http://schemas.microsoft.com/office/drawing/2014/main" id="{96405391-4DCD-A1CD-5F0A-75C753680F31}"/>
              </a:ext>
            </a:extLst>
          </p:cNvPr>
          <p:cNvSpPr/>
          <p:nvPr/>
        </p:nvSpPr>
        <p:spPr>
          <a:xfrm>
            <a:off x="1601311" y="1208810"/>
            <a:ext cx="8919185" cy="58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753798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36</a:t>
            </a:fld>
            <a:endParaRPr lang="en-US"/>
          </a:p>
        </p:txBody>
      </p:sp>
      <p:sp>
        <p:nvSpPr>
          <p:cNvPr id="4" name="Title 3">
            <a:extLst>
              <a:ext uri="{FF2B5EF4-FFF2-40B4-BE49-F238E27FC236}">
                <a16:creationId xmlns:a16="http://schemas.microsoft.com/office/drawing/2014/main" id="{4EBF1F36-3958-87E4-6877-72BC4E273640}"/>
              </a:ext>
            </a:extLst>
          </p:cNvPr>
          <p:cNvSpPr>
            <a:spLocks noGrp="1"/>
          </p:cNvSpPr>
          <p:nvPr>
            <p:ph type="title"/>
          </p:nvPr>
        </p:nvSpPr>
        <p:spPr>
          <a:xfrm>
            <a:off x="2940802" y="43662"/>
            <a:ext cx="8420100" cy="849936"/>
          </a:xfrm>
        </p:spPr>
        <p:txBody>
          <a:bodyPr anchor="ctr">
            <a:normAutofit/>
          </a:bodyPr>
          <a:lstStyle/>
          <a:p>
            <a:pPr algn="ctr"/>
            <a:r>
              <a:rPr lang="en-US" sz="4000" b="1">
                <a:solidFill>
                  <a:schemeClr val="tx2"/>
                </a:solidFill>
              </a:rPr>
              <a:t>Where We’re Going</a:t>
            </a:r>
          </a:p>
        </p:txBody>
      </p:sp>
      <p:sp>
        <p:nvSpPr>
          <p:cNvPr id="16" name="Google Shape;1094;p142">
            <a:extLst>
              <a:ext uri="{FF2B5EF4-FFF2-40B4-BE49-F238E27FC236}">
                <a16:creationId xmlns:a16="http://schemas.microsoft.com/office/drawing/2014/main" id="{DABB574C-5898-8D6E-A23B-3CD0514289F4}"/>
              </a:ext>
            </a:extLst>
          </p:cNvPr>
          <p:cNvSpPr txBox="1">
            <a:spLocks/>
          </p:cNvSpPr>
          <p:nvPr/>
        </p:nvSpPr>
        <p:spPr>
          <a:xfrm>
            <a:off x="2627586" y="1412128"/>
            <a:ext cx="8954814" cy="5309346"/>
          </a:xfrm>
          <a:prstGeom prst="rect">
            <a:avLst/>
          </a:prstGeom>
          <a:noFill/>
          <a:ln>
            <a:noFill/>
          </a:ln>
        </p:spPr>
        <p:txBody>
          <a:bodyPr spcFirstLastPara="1" vert="horz" wrap="square" lIns="68569" tIns="34275" rIns="68569" bIns="34275"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520700" indent="-457200">
              <a:lnSpc>
                <a:spcPct val="100000"/>
              </a:lnSpc>
              <a:spcBef>
                <a:spcPts val="1200"/>
              </a:spcBef>
              <a:buSzPct val="100000"/>
            </a:pPr>
            <a:r>
              <a:rPr lang="en-US" sz="2800" u="sng">
                <a:solidFill>
                  <a:schemeClr val="accent5"/>
                </a:solidFill>
              </a:rPr>
              <a:t>What:</a:t>
            </a:r>
          </a:p>
          <a:p>
            <a:pPr marL="520700" indent="-457200">
              <a:lnSpc>
                <a:spcPct val="100000"/>
              </a:lnSpc>
              <a:spcBef>
                <a:spcPts val="600"/>
              </a:spcBef>
              <a:buSzPct val="100000"/>
            </a:pPr>
            <a:r>
              <a:rPr lang="en-US"/>
              <a:t>	</a:t>
            </a:r>
            <a:r>
              <a:rPr lang="en-US" sz="2000"/>
              <a:t>During this meeting we will review the budget, which should be updated based on feedback from the staffing conference, Associate Superintendents, and key leaders. After review, GO Teams will need to </a:t>
            </a:r>
            <a:r>
              <a:rPr lang="en-US" sz="2000">
                <a:solidFill>
                  <a:srgbClr val="FF0000"/>
                </a:solidFill>
              </a:rPr>
              <a:t>take action</a:t>
            </a:r>
            <a:r>
              <a:rPr lang="en-US" sz="2000">
                <a:solidFill>
                  <a:schemeClr val="accent2"/>
                </a:solidFill>
              </a:rPr>
              <a:t> </a:t>
            </a:r>
            <a:r>
              <a:rPr lang="en-US" sz="2000"/>
              <a:t>(i.e., vote) on the FY25 Budget. </a:t>
            </a:r>
          </a:p>
          <a:p>
            <a:pPr marL="63500">
              <a:lnSpc>
                <a:spcPct val="100000"/>
              </a:lnSpc>
              <a:spcBef>
                <a:spcPts val="1200"/>
              </a:spcBef>
              <a:buSzPct val="100000"/>
            </a:pPr>
            <a:r>
              <a:rPr lang="en-US" sz="2800" u="sng">
                <a:solidFill>
                  <a:schemeClr val="accent5"/>
                </a:solidFill>
              </a:rPr>
              <a:t>Why:</a:t>
            </a:r>
          </a:p>
          <a:p>
            <a:pPr marL="520700" indent="-6350">
              <a:lnSpc>
                <a:spcPct val="100000"/>
              </a:lnSpc>
              <a:spcBef>
                <a:spcPts val="600"/>
              </a:spcBef>
              <a:buSzPct val="100000"/>
            </a:pPr>
            <a:r>
              <a:rPr lang="en-US" sz="2000"/>
              <a:t>Principals will present the final budget recommendations for GO Team approval. </a:t>
            </a:r>
            <a:endParaRPr lang="en-US" sz="2000" u="sng"/>
          </a:p>
          <a:p>
            <a:pPr marL="63500">
              <a:lnSpc>
                <a:spcPct val="100000"/>
              </a:lnSpc>
              <a:spcBef>
                <a:spcPts val="1200"/>
              </a:spcBef>
              <a:buSzPct val="100000"/>
            </a:pPr>
            <a:r>
              <a:rPr lang="en-US" sz="2800" u="sng">
                <a:solidFill>
                  <a:schemeClr val="accent5"/>
                </a:solidFill>
              </a:rPr>
              <a:t>When:</a:t>
            </a:r>
          </a:p>
          <a:p>
            <a:pPr marL="520700" indent="-6350">
              <a:lnSpc>
                <a:spcPct val="100000"/>
              </a:lnSpc>
              <a:spcBef>
                <a:spcPts val="600"/>
              </a:spcBef>
              <a:buSzPct val="100000"/>
            </a:pPr>
            <a:r>
              <a:rPr lang="en-US" sz="2000"/>
              <a:t>All approval meetings </a:t>
            </a:r>
            <a:r>
              <a:rPr lang="en-US" sz="2000">
                <a:solidFill>
                  <a:srgbClr val="FF0000"/>
                </a:solidFill>
              </a:rPr>
              <a:t>must</a:t>
            </a:r>
            <a:r>
              <a:rPr lang="en-US" sz="2000"/>
              <a:t> be held </a:t>
            </a:r>
            <a:r>
              <a:rPr lang="en-US" sz="2000">
                <a:solidFill>
                  <a:srgbClr val="FF0000"/>
                </a:solidFill>
              </a:rPr>
              <a:t>after</a:t>
            </a:r>
            <a:r>
              <a:rPr lang="en-US" sz="2000"/>
              <a:t> staffing conferences. Budgets must be approved by </a:t>
            </a:r>
            <a:r>
              <a:rPr lang="en-US" sz="2000">
                <a:solidFill>
                  <a:srgbClr val="FF0000"/>
                </a:solidFill>
              </a:rPr>
              <a:t>March 15</a:t>
            </a:r>
            <a:r>
              <a:rPr lang="en-US" sz="2000" baseline="30000">
                <a:solidFill>
                  <a:srgbClr val="FF0000"/>
                </a:solidFill>
              </a:rPr>
              <a:t>th</a:t>
            </a:r>
            <a:r>
              <a:rPr lang="en-US" sz="2000"/>
              <a:t>. </a:t>
            </a:r>
            <a:endParaRPr lang="en-US"/>
          </a:p>
        </p:txBody>
      </p:sp>
      <p:sp>
        <p:nvSpPr>
          <p:cNvPr id="17" name="TextBox 16">
            <a:extLst>
              <a:ext uri="{FF2B5EF4-FFF2-40B4-BE49-F238E27FC236}">
                <a16:creationId xmlns:a16="http://schemas.microsoft.com/office/drawing/2014/main" id="{0834E391-6771-DAA8-3B31-0ABECF887473}"/>
              </a:ext>
            </a:extLst>
          </p:cNvPr>
          <p:cNvSpPr txBox="1"/>
          <p:nvPr/>
        </p:nvSpPr>
        <p:spPr>
          <a:xfrm>
            <a:off x="2940802" y="662765"/>
            <a:ext cx="8641598" cy="461665"/>
          </a:xfrm>
          <a:prstGeom prst="rect">
            <a:avLst/>
          </a:prstGeom>
          <a:noFill/>
        </p:spPr>
        <p:txBody>
          <a:bodyPr wrap="square" rtlCol="0">
            <a:spAutoFit/>
          </a:bodyPr>
          <a:lstStyle/>
          <a:p>
            <a:pPr marL="520700" indent="-457200" algn="ctr">
              <a:lnSpc>
                <a:spcPct val="100000"/>
              </a:lnSpc>
              <a:spcBef>
                <a:spcPts val="600"/>
              </a:spcBef>
              <a:buSzPct val="100000"/>
            </a:pPr>
            <a:r>
              <a:rPr lang="en-US" sz="2400" b="1">
                <a:solidFill>
                  <a:schemeClr val="accent5"/>
                </a:solidFill>
              </a:rPr>
              <a:t>Our next meeting is the </a:t>
            </a:r>
            <a:r>
              <a:rPr lang="en-US" sz="2400" b="1" u="sng">
                <a:solidFill>
                  <a:schemeClr val="accent5"/>
                </a:solidFill>
              </a:rPr>
              <a:t>Budget Approval Meeting</a:t>
            </a:r>
            <a:r>
              <a:rPr lang="en-US" sz="2400" b="1"/>
              <a:t> </a:t>
            </a:r>
          </a:p>
        </p:txBody>
      </p:sp>
    </p:spTree>
    <p:extLst>
      <p:ext uri="{BB962C8B-B14F-4D97-AF65-F5344CB8AC3E}">
        <p14:creationId xmlns:p14="http://schemas.microsoft.com/office/powerpoint/2010/main" val="103458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181F-799F-4109-38FB-190A95D01250}"/>
              </a:ext>
            </a:extLst>
          </p:cNvPr>
          <p:cNvSpPr>
            <a:spLocks noGrp="1"/>
          </p:cNvSpPr>
          <p:nvPr>
            <p:ph type="title"/>
          </p:nvPr>
        </p:nvSpPr>
        <p:spPr>
          <a:xfrm>
            <a:off x="240585" y="137577"/>
            <a:ext cx="5855415" cy="1325563"/>
          </a:xfrm>
        </p:spPr>
        <p:txBody>
          <a:bodyPr anchor="ctr">
            <a:noAutofit/>
          </a:bodyPr>
          <a:lstStyle/>
          <a:p>
            <a:pPr algn="ctr"/>
            <a:r>
              <a:rPr lang="en-US" sz="5400" b="1">
                <a:solidFill>
                  <a:schemeClr val="accent5"/>
                </a:solidFill>
              </a:rPr>
              <a:t>What’s Next?</a:t>
            </a:r>
          </a:p>
        </p:txBody>
      </p:sp>
      <p:sp>
        <p:nvSpPr>
          <p:cNvPr id="4" name="Slide Number Placeholder 3">
            <a:extLst>
              <a:ext uri="{FF2B5EF4-FFF2-40B4-BE49-F238E27FC236}">
                <a16:creationId xmlns:a16="http://schemas.microsoft.com/office/drawing/2014/main" id="{97E12FC8-04F0-85EC-399D-D930C4E922D2}"/>
              </a:ext>
            </a:extLst>
          </p:cNvPr>
          <p:cNvSpPr>
            <a:spLocks noGrp="1"/>
          </p:cNvSpPr>
          <p:nvPr>
            <p:ph type="sldNum" sz="quarter" idx="12"/>
          </p:nvPr>
        </p:nvSpPr>
        <p:spPr/>
        <p:txBody>
          <a:bodyPr/>
          <a:lstStyle/>
          <a:p>
            <a:fld id="{A49DFD55-3C28-40EF-9E31-A92D2E4017FF}" type="slidenum">
              <a:rPr lang="en-US" smtClean="0"/>
              <a:pPr/>
              <a:t>37</a:t>
            </a:fld>
            <a:endParaRPr lang="en-US"/>
          </a:p>
        </p:txBody>
      </p:sp>
      <p:sp>
        <p:nvSpPr>
          <p:cNvPr id="7" name="Subtitle 2">
            <a:extLst>
              <a:ext uri="{FF2B5EF4-FFF2-40B4-BE49-F238E27FC236}">
                <a16:creationId xmlns:a16="http://schemas.microsoft.com/office/drawing/2014/main" id="{85B7DAFE-17BD-8EB3-3EB3-8B0143275DBD}"/>
              </a:ext>
            </a:extLst>
          </p:cNvPr>
          <p:cNvSpPr txBox="1">
            <a:spLocks/>
          </p:cNvSpPr>
          <p:nvPr/>
        </p:nvSpPr>
        <p:spPr>
          <a:xfrm>
            <a:off x="119713" y="1463140"/>
            <a:ext cx="6937982" cy="4943861"/>
          </a:xfrm>
          <a:prstGeom prst="rect">
            <a:avLst/>
          </a:prstGeom>
          <a:noFill/>
        </p:spPr>
        <p:txBody>
          <a:bodyPr vert="horz" lIns="91440" tIns="45720" rIns="91440" bIns="45720" rtlCol="0" anchor="t">
            <a:normAutofit/>
          </a:bodyPr>
          <a:lstStyle>
            <a:lvl1pPr marL="0" indent="0" algn="l" defTabSz="685800" rtl="0" eaLnBrk="1" latinLnBrk="0" hangingPunct="1">
              <a:lnSpc>
                <a:spcPct val="150000"/>
              </a:lnSpc>
              <a:spcBef>
                <a:spcPts val="750"/>
              </a:spcBef>
              <a:buFont typeface="Arial" panose="020B0604020202020204" pitchFamily="34" charset="0"/>
              <a:buNone/>
              <a:defRPr sz="18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February </a:t>
            </a:r>
            <a:endParaRPr kumimoji="0" lang="en-US" sz="3200" b="1" i="0" u="none" strike="noStrike" kern="1200" cap="none" spc="0" normalizeH="0" baseline="0" noProof="0">
              <a:ln>
                <a:noFill/>
              </a:ln>
              <a:solidFill>
                <a:srgbClr val="0083A9">
                  <a:lumMod val="75000"/>
                </a:srgbClr>
              </a:solidFill>
              <a:effectLst/>
              <a:highlight>
                <a:srgbClr val="FF00FF"/>
              </a:highligh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Cluster Superintendent Review (February 17-21)</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HR Staffing Conferences (February 24– February 27)</a:t>
            </a:r>
          </a:p>
          <a:p>
            <a:pPr marL="342900" marR="0" lvl="0" indent="-342900" algn="l" defTabSz="685800" rtl="0"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March</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Final GO Team Approval Meeting (AFTER your school’s Staffing Conference and BEFORE Friday, March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a:t>
            </a:r>
          </a:p>
          <a:p>
            <a:pPr marL="1143000" lvl="2" indent="-342900">
              <a:buFont typeface="Arial" panose="020B0604020202020204" pitchFamily="34" charset="0"/>
              <a:buChar cha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final budget recommendation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March 14</a:t>
            </a:r>
          </a:p>
          <a:p>
            <a:pPr marL="1143000" lvl="2" indent="-342900">
              <a:buFont typeface="Arial" panose="020B0604020202020204" pitchFamily="34" charset="0"/>
              <a:buChar char="•"/>
            </a:pPr>
            <a:endParaRPr kumimoji="0" lang="en-US" sz="1850" b="0" i="0" u="none" strike="noStrike" kern="1200" cap="none" spc="0" normalizeH="0" baseline="0" noProof="0">
              <a:ln>
                <a:noFill/>
              </a:ln>
              <a:solidFill>
                <a:srgbClr val="E7E6E6">
                  <a:lumMod val="25000"/>
                </a:srgbClr>
              </a:solidFill>
              <a:effectLst/>
              <a:uLnTx/>
              <a:uFillTx/>
              <a:latin typeface="Tenorite"/>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sysClr val="window" lastClr="FFFFFF"/>
              </a:solidFill>
              <a:effectLst/>
              <a:uLnTx/>
              <a:uFillTx/>
              <a:latin typeface="Tenorite"/>
              <a:ea typeface="+mn-ea"/>
              <a:cs typeface="+mn-cs"/>
            </a:endParaRPr>
          </a:p>
        </p:txBody>
      </p:sp>
    </p:spTree>
    <p:extLst>
      <p:ext uri="{BB962C8B-B14F-4D97-AF65-F5344CB8AC3E}">
        <p14:creationId xmlns:p14="http://schemas.microsoft.com/office/powerpoint/2010/main" val="1179905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3DCD-0AD8-C093-E159-A4684253C5CD}"/>
              </a:ext>
            </a:extLst>
          </p:cNvPr>
          <p:cNvSpPr>
            <a:spLocks noGrp="1"/>
          </p:cNvSpPr>
          <p:nvPr>
            <p:ph type="ctrTitle"/>
          </p:nvPr>
        </p:nvSpPr>
        <p:spPr>
          <a:xfrm>
            <a:off x="6820290" y="3109073"/>
            <a:ext cx="4941771" cy="3200400"/>
          </a:xfrm>
        </p:spPr>
        <p:txBody>
          <a:bodyPr/>
          <a:lstStyle/>
          <a:p>
            <a:pPr algn="ctr"/>
            <a:r>
              <a:rPr lang="en-US" sz="8000" b="1"/>
              <a:t>Thank you!</a:t>
            </a:r>
          </a:p>
        </p:txBody>
      </p:sp>
    </p:spTree>
    <p:extLst>
      <p:ext uri="{BB962C8B-B14F-4D97-AF65-F5344CB8AC3E}">
        <p14:creationId xmlns:p14="http://schemas.microsoft.com/office/powerpoint/2010/main" val="209290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94C1-2D69-1AEA-B2C2-72592B080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B2ECF-88CD-C5D9-4C10-1B55266EF410}"/>
              </a:ext>
            </a:extLst>
          </p:cNvPr>
          <p:cNvSpPr>
            <a:spLocks noGrp="1"/>
          </p:cNvSpPr>
          <p:nvPr>
            <p:ph type="ctrTitle"/>
          </p:nvPr>
        </p:nvSpPr>
        <p:spPr>
          <a:xfrm>
            <a:off x="7147034" y="2358662"/>
            <a:ext cx="4906755" cy="1678220"/>
          </a:xfrm>
        </p:spPr>
        <p:txBody>
          <a:bodyPr/>
          <a:lstStyle/>
          <a:p>
            <a:r>
              <a:rPr lang="en-US"/>
              <a:t>Budget Feedback presentation &amp; Discussion</a:t>
            </a:r>
          </a:p>
        </p:txBody>
      </p:sp>
    </p:spTree>
    <p:extLst>
      <p:ext uri="{BB962C8B-B14F-4D97-AF65-F5344CB8AC3E}">
        <p14:creationId xmlns:p14="http://schemas.microsoft.com/office/powerpoint/2010/main" val="148817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9077-F495-56BA-8E27-86B3B849C70B}"/>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3E66305-AE04-A573-D6B5-B5C28C292C4A}"/>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a:p>
        </p:txBody>
      </p:sp>
      <p:graphicFrame>
        <p:nvGraphicFramePr>
          <p:cNvPr id="14" name="Diagram 13">
            <a:extLst>
              <a:ext uri="{FF2B5EF4-FFF2-40B4-BE49-F238E27FC236}">
                <a16:creationId xmlns:a16="http://schemas.microsoft.com/office/drawing/2014/main" id="{EF314518-7428-A15E-2BAD-8BB05002DBD5}"/>
              </a:ext>
            </a:extLst>
          </p:cNvPr>
          <p:cNvGraphicFramePr/>
          <p:nvPr>
            <p:extLst>
              <p:ext uri="{D42A27DB-BD31-4B8C-83A1-F6EECF244321}">
                <p14:modId xmlns:p14="http://schemas.microsoft.com/office/powerpoint/2010/main" val="1777812977"/>
              </p:ext>
            </p:extLst>
          </p:nvPr>
        </p:nvGraphicFramePr>
        <p:xfrm>
          <a:off x="4592140" y="2347056"/>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37D5D518-4F77-3748-BDBD-22521E82AC7B}"/>
              </a:ext>
            </a:extLst>
          </p:cNvPr>
          <p:cNvSpPr>
            <a:spLocks noGrp="1"/>
          </p:cNvSpPr>
          <p:nvPr>
            <p:ph type="title"/>
          </p:nvPr>
        </p:nvSpPr>
        <p:spPr>
          <a:xfrm>
            <a:off x="82112" y="225874"/>
            <a:ext cx="6655019" cy="1106540"/>
          </a:xfrm>
        </p:spPr>
        <p:txBody>
          <a:bodyPr>
            <a:noAutofit/>
          </a:bodyPr>
          <a:lstStyle/>
          <a:p>
            <a:pPr algn="ctr"/>
            <a:r>
              <a:rPr lang="en-US" sz="4000" b="1">
                <a:solidFill>
                  <a:schemeClr val="accent1"/>
                </a:solidFill>
              </a:rPr>
              <a:t>GO Team Budget Development Process</a:t>
            </a:r>
          </a:p>
        </p:txBody>
      </p:sp>
      <p:pic>
        <p:nvPicPr>
          <p:cNvPr id="16" name="Picture 4" descr="Image result for you are here">
            <a:extLst>
              <a:ext uri="{FF2B5EF4-FFF2-40B4-BE49-F238E27FC236}">
                <a16:creationId xmlns:a16="http://schemas.microsoft.com/office/drawing/2014/main" id="{F4B87AF8-DB0E-FB56-9A3E-F43EBEB6B1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4108909" y="4655114"/>
            <a:ext cx="861229" cy="12339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22355FE-B506-44BC-1BCD-E8DDD1C11D28}"/>
              </a:ext>
            </a:extLst>
          </p:cNvPr>
          <p:cNvSpPr/>
          <p:nvPr/>
        </p:nvSpPr>
        <p:spPr>
          <a:xfrm>
            <a:off x="396765" y="1869634"/>
            <a:ext cx="3619510" cy="2613502"/>
          </a:xfrm>
          <a:prstGeom prst="rect">
            <a:avLst/>
          </a:prstGeom>
          <a:no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cap="all" spc="150">
                <a:solidFill>
                  <a:schemeClr val="tx1"/>
                </a:solidFill>
                <a:latin typeface="+mj-lt"/>
                <a:ea typeface="+mj-ea"/>
                <a:cs typeface="+mj-cs"/>
              </a:rPr>
              <a:t>YOUR SCHOOL STRATEGIC PLAN…</a:t>
            </a:r>
          </a:p>
          <a:p>
            <a:pPr algn="ctr"/>
            <a:endParaRPr lang="en-US" sz="1600" b="1">
              <a:solidFill>
                <a:schemeClr val="bg1"/>
              </a:solidFill>
              <a:latin typeface="Berlin Sans FB Demi" panose="020E0802020502020306" pitchFamily="34" charset="0"/>
            </a:endParaRPr>
          </a:p>
          <a:p>
            <a:pPr algn="ctr"/>
            <a:r>
              <a:rPr lang="en-US" sz="2000" b="1">
                <a:solidFill>
                  <a:schemeClr val="bg1"/>
                </a:solidFill>
              </a:rPr>
              <a:t>is your roadmap and your role.</a:t>
            </a:r>
          </a:p>
          <a:p>
            <a:pPr algn="ctr"/>
            <a:r>
              <a:rPr lang="en-US" sz="20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990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8B3CC-75BE-F7A2-AA06-97E71E1B8859}"/>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698D33C-6FA8-9869-7CF2-A435F2AFD60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a:p>
        </p:txBody>
      </p:sp>
      <p:sp>
        <p:nvSpPr>
          <p:cNvPr id="3" name="Title 2">
            <a:extLst>
              <a:ext uri="{FF2B5EF4-FFF2-40B4-BE49-F238E27FC236}">
                <a16:creationId xmlns:a16="http://schemas.microsoft.com/office/drawing/2014/main" id="{004B4389-30CA-B834-8B69-555A672E2639}"/>
              </a:ext>
            </a:extLst>
          </p:cNvPr>
          <p:cNvSpPr>
            <a:spLocks noGrp="1"/>
          </p:cNvSpPr>
          <p:nvPr>
            <p:ph type="title"/>
          </p:nvPr>
        </p:nvSpPr>
        <p:spPr/>
        <p:txBody>
          <a:bodyPr>
            <a:normAutofit/>
          </a:bodyPr>
          <a:lstStyle/>
          <a:p>
            <a:r>
              <a:rPr lang="en-US" sz="4400" b="1" dirty="0">
                <a:latin typeface="Trebuchet MS"/>
              </a:rPr>
              <a:t>Overview of FY26 GO Team Budget Process</a:t>
            </a:r>
            <a:endParaRPr lang="en-US" sz="4400" dirty="0"/>
          </a:p>
        </p:txBody>
      </p:sp>
      <p:graphicFrame>
        <p:nvGraphicFramePr>
          <p:cNvPr id="7" name="Diagram 6">
            <a:extLst>
              <a:ext uri="{FF2B5EF4-FFF2-40B4-BE49-F238E27FC236}">
                <a16:creationId xmlns:a16="http://schemas.microsoft.com/office/drawing/2014/main" id="{E7C28BAA-06D8-999E-8C82-D5D8046D0080}"/>
              </a:ext>
            </a:extLst>
          </p:cNvPr>
          <p:cNvGraphicFramePr/>
          <p:nvPr>
            <p:extLst>
              <p:ext uri="{D42A27DB-BD31-4B8C-83A1-F6EECF244321}">
                <p14:modId xmlns:p14="http://schemas.microsoft.com/office/powerpoint/2010/main" val="1078681282"/>
              </p:ext>
            </p:extLst>
          </p:nvPr>
        </p:nvGraphicFramePr>
        <p:xfrm>
          <a:off x="437231" y="1774677"/>
          <a:ext cx="11145170" cy="399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679CDDE-F1B8-4C49-0834-F31E3A193BA1}"/>
              </a:ext>
            </a:extLst>
          </p:cNvPr>
          <p:cNvSpPr/>
          <p:nvPr/>
        </p:nvSpPr>
        <p:spPr>
          <a:xfrm>
            <a:off x="3034703" y="5637286"/>
            <a:ext cx="6122594" cy="58477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Calibri"/>
              </a:rPr>
              <a:t>*</a:t>
            </a:r>
            <a:r>
              <a:rPr lang="en-US" sz="1400" dirty="0">
                <a:solidFill>
                  <a:prstClr val="black"/>
                </a:solidFill>
                <a:latin typeface="Calibri"/>
              </a:rPr>
              <a:t> GO Teams will need to take</a:t>
            </a:r>
            <a:r>
              <a:rPr lang="en-US" sz="1400" b="1" dirty="0">
                <a:solidFill>
                  <a:prstClr val="black"/>
                </a:solidFill>
                <a:latin typeface="Calibri"/>
              </a:rPr>
              <a:t> </a:t>
            </a:r>
            <a:r>
              <a:rPr lang="en-US" sz="1400" b="1" dirty="0">
                <a:solidFill>
                  <a:srgbClr val="FF0000"/>
                </a:solidFill>
                <a:latin typeface="Calibri"/>
              </a:rPr>
              <a:t>ACTION</a:t>
            </a:r>
            <a:r>
              <a:rPr lang="en-US" sz="1400" dirty="0">
                <a:solidFill>
                  <a:prstClr val="black"/>
                </a:solidFill>
                <a:latin typeface="Calibri"/>
              </a:rPr>
              <a:t> on the budget at these meetings.</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96317EC-B557-63BA-070E-43035468E563}"/>
              </a:ext>
            </a:extLst>
          </p:cNvPr>
          <p:cNvPicPr>
            <a:picLocks noChangeAspect="1"/>
          </p:cNvPicPr>
          <p:nvPr/>
        </p:nvPicPr>
        <p:blipFill>
          <a:blip r:embed="rId8"/>
          <a:stretch>
            <a:fillRect/>
          </a:stretch>
        </p:blipFill>
        <p:spPr>
          <a:xfrm>
            <a:off x="9643141" y="3972782"/>
            <a:ext cx="1710659" cy="2091180"/>
          </a:xfrm>
          <a:prstGeom prst="rect">
            <a:avLst/>
          </a:prstGeom>
        </p:spPr>
      </p:pic>
      <p:pic>
        <p:nvPicPr>
          <p:cNvPr id="58" name="Picture 4" descr="Image result for you are here">
            <a:extLst>
              <a:ext uri="{FF2B5EF4-FFF2-40B4-BE49-F238E27FC236}">
                <a16:creationId xmlns:a16="http://schemas.microsoft.com/office/drawing/2014/main" id="{7C54AD08-3104-4597-5D52-3BA572070E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7182" y="1780296"/>
            <a:ext cx="745775" cy="106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0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3959-719B-D5F4-3B2E-A3769C914A63}"/>
            </a:ext>
          </a:extLst>
        </p:cNvPr>
        <p:cNvGrpSpPr/>
        <p:nvPr/>
      </p:nvGrpSpPr>
      <p:grpSpPr>
        <a:xfrm>
          <a:off x="0" y="0"/>
          <a:ext cx="0" cy="0"/>
          <a:chOff x="0" y="0"/>
          <a:chExt cx="0" cy="0"/>
        </a:xfrm>
      </p:grpSpPr>
      <p:sp>
        <p:nvSpPr>
          <p:cNvPr id="68" name="Slide Number Placeholder 67">
            <a:extLst>
              <a:ext uri="{FF2B5EF4-FFF2-40B4-BE49-F238E27FC236}">
                <a16:creationId xmlns:a16="http://schemas.microsoft.com/office/drawing/2014/main" id="{86C756F1-0C6C-3B24-193F-860951FB2328}"/>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a:t>
            </a:fld>
            <a:endParaRPr lang="en-US"/>
          </a:p>
        </p:txBody>
      </p:sp>
      <p:sp>
        <p:nvSpPr>
          <p:cNvPr id="4" name="Title 3">
            <a:extLst>
              <a:ext uri="{FF2B5EF4-FFF2-40B4-BE49-F238E27FC236}">
                <a16:creationId xmlns:a16="http://schemas.microsoft.com/office/drawing/2014/main" id="{8426DA63-2FA0-FAB5-DA73-542E69C691E3}"/>
              </a:ext>
            </a:extLst>
          </p:cNvPr>
          <p:cNvSpPr>
            <a:spLocks noGrp="1"/>
          </p:cNvSpPr>
          <p:nvPr>
            <p:ph type="title"/>
          </p:nvPr>
        </p:nvSpPr>
        <p:spPr>
          <a:xfrm>
            <a:off x="117342" y="190939"/>
            <a:ext cx="7408065" cy="617945"/>
          </a:xfrm>
        </p:spPr>
        <p:txBody>
          <a:bodyPr>
            <a:normAutofit/>
          </a:bodyPr>
          <a:lstStyle/>
          <a:p>
            <a:r>
              <a:rPr lang="en-US" sz="3600" b="1" u="sng"/>
              <a:t>Budget Feedback Meeting</a:t>
            </a:r>
          </a:p>
        </p:txBody>
      </p:sp>
      <p:sp>
        <p:nvSpPr>
          <p:cNvPr id="17" name="Shape 100">
            <a:extLst>
              <a:ext uri="{FF2B5EF4-FFF2-40B4-BE49-F238E27FC236}">
                <a16:creationId xmlns:a16="http://schemas.microsoft.com/office/drawing/2014/main" id="{7A3A5B89-DF9B-1031-3404-04FB4C78C249}"/>
              </a:ext>
            </a:extLst>
          </p:cNvPr>
          <p:cNvSpPr txBox="1">
            <a:spLocks/>
          </p:cNvSpPr>
          <p:nvPr/>
        </p:nvSpPr>
        <p:spPr>
          <a:xfrm>
            <a:off x="1029357" y="903477"/>
            <a:ext cx="9343993" cy="5954523"/>
          </a:xfrm>
          <a:prstGeom prst="rect">
            <a:avLst/>
          </a:prstGeom>
          <a:noFill/>
          <a:ln>
            <a:noFill/>
          </a:ln>
        </p:spPr>
        <p:txBody>
          <a:bodyPr vert="horz"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06400" indent="-342900">
              <a:lnSpc>
                <a:spcPct val="100000"/>
              </a:lnSpc>
              <a:spcBef>
                <a:spcPts val="0"/>
              </a:spcBef>
              <a:buSzPct val="100000"/>
              <a:buFont typeface="Wingdings" panose="05000000000000000000" pitchFamily="2" charset="2"/>
              <a:buChar char="Ø"/>
            </a:pPr>
            <a:r>
              <a:rPr lang="en-US" sz="3200" u="sng" dirty="0">
                <a:solidFill>
                  <a:schemeClr val="tx2"/>
                </a:solidFill>
              </a:rPr>
              <a:t>What</a:t>
            </a:r>
          </a:p>
          <a:p>
            <a:pPr>
              <a:lnSpc>
                <a:spcPct val="100000"/>
              </a:lnSpc>
              <a:spcBef>
                <a:spcPts val="0"/>
              </a:spcBef>
              <a:buSzPct val="100000"/>
            </a:pPr>
            <a:r>
              <a:rPr lang="en-US" sz="2000" dirty="0">
                <a:solidFill>
                  <a:schemeClr val="accent3"/>
                </a:solidFill>
              </a:rPr>
              <a:t>During the GO Team Feedback meeting the principal will share the 25-26 Strategic Plan Breakout, provide an overview of the school’s draft budget, </a:t>
            </a:r>
            <a:r>
              <a:rPr lang="en-US" sz="2000" u="sng" dirty="0">
                <a:solidFill>
                  <a:srgbClr val="FF0000"/>
                </a:solidFill>
              </a:rPr>
              <a:t>share updated tabs from the Excel template, and review/collaborate with the GO Team on the comments/notes to explain the use of school-level flexibility in budget allocations.</a:t>
            </a:r>
          </a:p>
          <a:p>
            <a:pPr>
              <a:lnSpc>
                <a:spcPct val="100000"/>
              </a:lnSpc>
              <a:spcBef>
                <a:spcPts val="0"/>
              </a:spcBef>
              <a:buSzPct val="100000"/>
            </a:pPr>
            <a:endParaRPr lang="en-US" sz="2000" dirty="0"/>
          </a:p>
          <a:p>
            <a:pPr marL="406400" indent="-342900">
              <a:lnSpc>
                <a:spcPct val="100000"/>
              </a:lnSpc>
              <a:spcBef>
                <a:spcPts val="0"/>
              </a:spcBef>
              <a:buSzPct val="100000"/>
              <a:buFont typeface="Wingdings" panose="05000000000000000000" pitchFamily="2" charset="2"/>
              <a:buChar char="Ø"/>
            </a:pPr>
            <a:r>
              <a:rPr lang="en-US" sz="3200" u="sng" dirty="0">
                <a:solidFill>
                  <a:schemeClr val="tx2"/>
                </a:solidFill>
              </a:rPr>
              <a:t>Why</a:t>
            </a:r>
          </a:p>
          <a:p>
            <a:pPr>
              <a:lnSpc>
                <a:spcPct val="100000"/>
              </a:lnSpc>
              <a:spcBef>
                <a:spcPts val="0"/>
              </a:spcBef>
              <a:buSzPct val="100000"/>
            </a:pPr>
            <a:r>
              <a:rPr lang="en-US" sz="2000" dirty="0">
                <a:solidFill>
                  <a:schemeClr val="accent3"/>
                </a:solidFill>
              </a:rPr>
              <a:t>This meeting provides an opportunity for GO Teams to </a:t>
            </a:r>
            <a:r>
              <a:rPr lang="en-US" sz="2000" u="sng" dirty="0">
                <a:solidFill>
                  <a:schemeClr val="accent3"/>
                </a:solidFill>
              </a:rPr>
              <a:t>discuss the principal’s proposed budget and how it supports the school's programmatic needs and key strategic priorities for the 25-26 school year</a:t>
            </a:r>
            <a:r>
              <a:rPr lang="en-US" sz="2000" dirty="0">
                <a:solidFill>
                  <a:schemeClr val="accent3"/>
                </a:solidFill>
              </a:rPr>
              <a:t>. It also </a:t>
            </a:r>
            <a:r>
              <a:rPr lang="en-US" sz="2000" u="sng" dirty="0">
                <a:solidFill>
                  <a:schemeClr val="accent3"/>
                </a:solidFill>
              </a:rPr>
              <a:t>provides the GO Team the opportunity to review and provide feedback on proposed use of school-level flexibility</a:t>
            </a:r>
            <a:r>
              <a:rPr lang="en-US" sz="2000" dirty="0">
                <a:solidFill>
                  <a:schemeClr val="accent3"/>
                </a:solidFill>
              </a:rPr>
              <a:t>. </a:t>
            </a:r>
          </a:p>
          <a:p>
            <a:pPr>
              <a:lnSpc>
                <a:spcPct val="100000"/>
              </a:lnSpc>
              <a:spcBef>
                <a:spcPts val="0"/>
              </a:spcBef>
              <a:buSzPct val="100000"/>
            </a:pPr>
            <a:endParaRPr lang="en-US" sz="2000" dirty="0"/>
          </a:p>
          <a:p>
            <a:pPr marL="406400" indent="-342900">
              <a:lnSpc>
                <a:spcPct val="100000"/>
              </a:lnSpc>
              <a:spcBef>
                <a:spcPts val="0"/>
              </a:spcBef>
              <a:buSzPct val="100000"/>
              <a:buFont typeface="Wingdings" panose="05000000000000000000" pitchFamily="2" charset="2"/>
              <a:buChar char="Ø"/>
            </a:pPr>
            <a:r>
              <a:rPr lang="en-US" sz="3200" u="sng" dirty="0">
                <a:solidFill>
                  <a:schemeClr val="tx2"/>
                </a:solidFill>
              </a:rPr>
              <a:t>When </a:t>
            </a:r>
          </a:p>
          <a:p>
            <a:pPr marL="63500">
              <a:lnSpc>
                <a:spcPct val="100000"/>
              </a:lnSpc>
              <a:spcBef>
                <a:spcPts val="0"/>
              </a:spcBef>
              <a:buSzPct val="100000"/>
            </a:pPr>
            <a:r>
              <a:rPr lang="en-US" sz="2000" dirty="0">
                <a:solidFill>
                  <a:schemeClr val="accent3"/>
                </a:solidFill>
                <a:sym typeface="Calibri"/>
              </a:rPr>
              <a:t>Early February 10 - February 14th,</a:t>
            </a:r>
            <a:r>
              <a:rPr lang="en-US" sz="2000" dirty="0">
                <a:solidFill>
                  <a:schemeClr val="accent3"/>
                </a:solidFill>
                <a:ea typeface="Calibri"/>
                <a:cs typeface="Calibri"/>
                <a:sym typeface="Calibri"/>
              </a:rPr>
              <a:t> </a:t>
            </a:r>
            <a:r>
              <a:rPr lang="en-US" sz="2000" u="sng" dirty="0">
                <a:solidFill>
                  <a:srgbClr val="FF0000"/>
                </a:solidFill>
                <a:ea typeface="Calibri"/>
                <a:cs typeface="Calibri"/>
                <a:sym typeface="Calibri"/>
              </a:rPr>
              <a:t>before</a:t>
            </a:r>
            <a:r>
              <a:rPr lang="en-US" sz="2000" b="0" dirty="0">
                <a:solidFill>
                  <a:schemeClr val="accent3"/>
                </a:solidFill>
                <a:ea typeface="Calibri"/>
                <a:cs typeface="Calibri"/>
                <a:sym typeface="Calibri"/>
              </a:rPr>
              <a:t> </a:t>
            </a:r>
            <a:r>
              <a:rPr lang="en-US" sz="2000" dirty="0">
                <a:solidFill>
                  <a:schemeClr val="accent3"/>
                </a:solidFill>
                <a:sym typeface="Calibri"/>
              </a:rPr>
              <a:t>Cluster Superintendent review.</a:t>
            </a:r>
            <a:r>
              <a:rPr lang="en-US" sz="2000" dirty="0">
                <a:solidFill>
                  <a:schemeClr val="accent3"/>
                </a:solidFill>
                <a:cs typeface="Calibri"/>
                <a:sym typeface="Calibri"/>
              </a:rPr>
              <a:t> </a:t>
            </a:r>
            <a:r>
              <a:rPr lang="en-US" sz="2000" dirty="0">
                <a:solidFill>
                  <a:schemeClr val="dk1"/>
                </a:solidFill>
                <a:cs typeface="Calibri"/>
                <a:sym typeface="Calibri"/>
              </a:rPr>
              <a:t> </a:t>
            </a:r>
            <a:endParaRPr lang="en-US" sz="2000" dirty="0">
              <a:solidFill>
                <a:schemeClr val="dk1"/>
              </a:solidFill>
              <a:cs typeface="Calibri"/>
            </a:endParaRPr>
          </a:p>
        </p:txBody>
      </p:sp>
    </p:spTree>
    <p:extLst>
      <p:ext uri="{BB962C8B-B14F-4D97-AF65-F5344CB8AC3E}">
        <p14:creationId xmlns:p14="http://schemas.microsoft.com/office/powerpoint/2010/main" val="246207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48C9-82D6-A889-1780-80BF037913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5EF603-FDB8-6EB8-D0EE-B86D0FCA408C}"/>
              </a:ext>
            </a:extLst>
          </p:cNvPr>
          <p:cNvSpPr>
            <a:spLocks noGrp="1"/>
          </p:cNvSpPr>
          <p:nvPr>
            <p:ph type="title"/>
          </p:nvPr>
        </p:nvSpPr>
        <p:spPr>
          <a:xfrm>
            <a:off x="719538" y="363375"/>
            <a:ext cx="9229531" cy="739868"/>
          </a:xfrm>
        </p:spPr>
        <p:txBody>
          <a:bodyPr/>
          <a:lstStyle/>
          <a:p>
            <a:r>
              <a:rPr lang="en-US" dirty="0"/>
              <a:t>M. Agnes Jones Strategic Plan</a:t>
            </a:r>
          </a:p>
        </p:txBody>
      </p:sp>
      <p:sp>
        <p:nvSpPr>
          <p:cNvPr id="5" name="Slide Number Placeholder 4">
            <a:extLst>
              <a:ext uri="{FF2B5EF4-FFF2-40B4-BE49-F238E27FC236}">
                <a16:creationId xmlns:a16="http://schemas.microsoft.com/office/drawing/2014/main" id="{3672851F-B8E5-BE83-9571-DF1816FE502A}"/>
              </a:ext>
            </a:extLst>
          </p:cNvPr>
          <p:cNvSpPr>
            <a:spLocks noGrp="1"/>
          </p:cNvSpPr>
          <p:nvPr>
            <p:ph type="sldNum" sz="quarter" idx="11"/>
          </p:nvPr>
        </p:nvSpPr>
        <p:spPr/>
        <p:txBody>
          <a:bodyPr/>
          <a:lstStyle/>
          <a:p>
            <a:fld id="{B5CEABB6-07DC-46E8-9B57-56EC44A396E5}" type="slidenum">
              <a:rPr lang="en-US" smtClean="0"/>
              <a:pPr/>
              <a:t>8</a:t>
            </a:fld>
            <a:endParaRPr lang="en-US"/>
          </a:p>
        </p:txBody>
      </p:sp>
      <p:pic>
        <p:nvPicPr>
          <p:cNvPr id="7" name="Picture 6">
            <a:extLst>
              <a:ext uri="{FF2B5EF4-FFF2-40B4-BE49-F238E27FC236}">
                <a16:creationId xmlns:a16="http://schemas.microsoft.com/office/drawing/2014/main" id="{492662EC-91E7-2BA8-ABC3-DD7DB602E732}"/>
              </a:ext>
            </a:extLst>
          </p:cNvPr>
          <p:cNvPicPr>
            <a:picLocks noChangeAspect="1"/>
          </p:cNvPicPr>
          <p:nvPr/>
        </p:nvPicPr>
        <p:blipFill>
          <a:blip r:embed="rId3"/>
          <a:stretch>
            <a:fillRect/>
          </a:stretch>
        </p:blipFill>
        <p:spPr>
          <a:xfrm>
            <a:off x="299228" y="1213933"/>
            <a:ext cx="9737907" cy="5473071"/>
          </a:xfrm>
          <a:prstGeom prst="rect">
            <a:avLst/>
          </a:prstGeom>
        </p:spPr>
      </p:pic>
    </p:spTree>
    <p:extLst>
      <p:ext uri="{BB962C8B-B14F-4D97-AF65-F5344CB8AC3E}">
        <p14:creationId xmlns:p14="http://schemas.microsoft.com/office/powerpoint/2010/main" val="205011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3647914" y="13933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4800" i="1" dirty="0">
                <a:solidFill>
                  <a:prstClr val="black"/>
                </a:solidFill>
                <a:latin typeface="Tenorite"/>
              </a:rPr>
              <a:t>M. Agnes Jones </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kumimoji="0" lang="en-US" sz="1350" b="1" i="0" u="none" strike="noStrike" kern="1200" cap="none" spc="0" normalizeH="0" baseline="0" noProof="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4488646" y="1914677"/>
            <a:ext cx="4546854" cy="300082"/>
          </a:xfrm>
          <a:prstGeom prst="rect">
            <a:avLst/>
          </a:prstGeom>
          <a:noFill/>
        </p:spPr>
        <p:txBody>
          <a:bodyPr wrap="square" lIns="91440" tIns="45720" rIns="91440" bIns="45720" rtlCol="0" anchor="t">
            <a:spAutoFit/>
          </a:bodyPr>
          <a:lstStyle/>
          <a:p>
            <a:pPr algn="ctr" defTabSz="685800">
              <a:defRPr/>
            </a:pPr>
            <a:r>
              <a:rPr kumimoji="0" lang="en-US" sz="1350" b="0" i="0" u="none" strike="noStrike" kern="1200" cap="none" spc="0" normalizeH="0" baseline="0" noProof="0">
                <a:ln>
                  <a:noFill/>
                </a:ln>
                <a:solidFill>
                  <a:prstClr val="black"/>
                </a:solidFill>
                <a:effectLst/>
                <a:uLnTx/>
                <a:uFillTx/>
                <a:latin typeface="Tenorite"/>
                <a:ea typeface="+mn-ea"/>
                <a:cs typeface="+mn-cs"/>
              </a:rPr>
              <a:t>Insert the school’s </a:t>
            </a:r>
            <a:r>
              <a:rPr lang="en-US" sz="1350">
                <a:solidFill>
                  <a:prstClr val="black"/>
                </a:solidFill>
                <a:latin typeface="Tenorite"/>
              </a:rPr>
              <a:t>ranked priorities</a:t>
            </a:r>
            <a:r>
              <a:rPr kumimoji="0" lang="en-US" sz="1350" b="0" i="0" u="none" strike="noStrike" kern="1200" cap="none" spc="0" normalizeH="0" baseline="0" noProof="0">
                <a:ln>
                  <a:noFill/>
                </a:ln>
                <a:solidFill>
                  <a:prstClr val="black"/>
                </a:solidFill>
                <a:effectLst/>
                <a:uLnTx/>
                <a:uFillTx/>
                <a:latin typeface="Tenorite"/>
                <a:ea typeface="+mn-ea"/>
                <a:cs typeface="+mn-cs"/>
              </a:rPr>
              <a:t> from High to Low</a:t>
            </a:r>
          </a:p>
        </p:txBody>
      </p:sp>
      <p:pic>
        <p:nvPicPr>
          <p:cNvPr id="10" name="Picture 9">
            <a:extLst>
              <a:ext uri="{FF2B5EF4-FFF2-40B4-BE49-F238E27FC236}">
                <a16:creationId xmlns:a16="http://schemas.microsoft.com/office/drawing/2014/main" id="{29E01658-35D4-4AFA-94A9-6D577C98BBFF}"/>
              </a:ext>
            </a:extLst>
          </p:cNvPr>
          <p:cNvPicPr>
            <a:picLocks noChangeAspect="1"/>
          </p:cNvPicPr>
          <p:nvPr/>
        </p:nvPicPr>
        <p:blipFill>
          <a:blip r:embed="rId2"/>
          <a:stretch>
            <a:fillRect/>
          </a:stretch>
        </p:blipFill>
        <p:spPr>
          <a:xfrm>
            <a:off x="3233121" y="2299006"/>
            <a:ext cx="7569557" cy="4158277"/>
          </a:xfrm>
          <a:prstGeom prst="rect">
            <a:avLst/>
          </a:prstGeom>
        </p:spPr>
      </p:pic>
    </p:spTree>
    <p:extLst>
      <p:ext uri="{BB962C8B-B14F-4D97-AF65-F5344CB8AC3E}">
        <p14:creationId xmlns:p14="http://schemas.microsoft.com/office/powerpoint/2010/main" val="1590972113"/>
      </p:ext>
    </p:extLst>
  </p:cSld>
  <p:clrMapOvr>
    <a:masterClrMapping/>
  </p:clrMapOvr>
</p:sld>
</file>

<file path=ppt/theme/theme1.xml><?xml version="1.0" encoding="utf-8"?>
<a:theme xmlns:a="http://schemas.openxmlformats.org/drawingml/2006/main" name="Custom">
  <a:themeElements>
    <a:clrScheme name="Budget Feedback">
      <a:dk1>
        <a:sysClr val="windowText" lastClr="000000"/>
      </a:dk1>
      <a:lt1>
        <a:srgbClr val="F2F2F2"/>
      </a:lt1>
      <a:dk2>
        <a:srgbClr val="0083A9"/>
      </a:dk2>
      <a:lt2>
        <a:srgbClr val="FCF5D9"/>
      </a:lt2>
      <a:accent1>
        <a:srgbClr val="F3CF45"/>
      </a:accent1>
      <a:accent2>
        <a:srgbClr val="159839"/>
      </a:accent2>
      <a:accent3>
        <a:srgbClr val="595B5D"/>
      </a:accent3>
      <a:accent4>
        <a:srgbClr val="D47B22"/>
      </a:accent4>
      <a:accent5>
        <a:srgbClr val="A92A91"/>
      </a:accent5>
      <a:accent6>
        <a:srgbClr val="0083A9"/>
      </a:accent6>
      <a:hlink>
        <a:srgbClr val="A92A91"/>
      </a:hlink>
      <a:folHlink>
        <a:srgbClr val="0083A9"/>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 id="{E26D5592-7F81-4435-8C6C-2CD9B62D8AB4}" vid="{46D971CB-E75A-40A3-BF1A-46C0843CD6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SharedWithUsers xmlns="e136758a-e7f7-4029-9cdc-709c7a6ff021">
      <UserInfo>
        <DisplayName/>
        <AccountId xsi:nil="true"/>
        <AccountType/>
      </UserInfo>
    </SharedWithUsers>
  </documentManagement>
</p:properties>
</file>

<file path=customXml/itemProps1.xml><?xml version="1.0" encoding="utf-8"?>
<ds:datastoreItem xmlns:ds="http://schemas.openxmlformats.org/officeDocument/2006/customXml" ds:itemID="{9064A483-3DA6-4B55-A954-D32C8064C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49168DCE-134F-4610-A6AA-88CEBE8D71D2}">
  <ds:schemaRefs>
    <ds:schemaRef ds:uri="16c05727-aa75-4e4a-9b5f-8a80a1165891"/>
    <ds:schemaRef ds:uri="230e9df3-be65-4c73-a93b-d1236ebd677e"/>
    <ds:schemaRef ds:uri="71af3243-3dd4-4a8d-8c0d-dd76da1f02a5"/>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e136758a-e7f7-4029-9cdc-709c7a6ff021"/>
    <ds:schemaRef ds:uri="8dcae609-94e2-4108-915c-852935aa21a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4830</TotalTime>
  <Words>2473</Words>
  <Application>Microsoft Office PowerPoint</Application>
  <PresentationFormat>Widescreen</PresentationFormat>
  <Paragraphs>442</Paragraphs>
  <Slides>38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 Black</vt:lpstr>
      <vt:lpstr>Berlin Sans FB Demi</vt:lpstr>
      <vt:lpstr>Calibri</vt:lpstr>
      <vt:lpstr>Sabon Next LT</vt:lpstr>
      <vt:lpstr>Tenorite</vt:lpstr>
      <vt:lpstr>Times New Roman</vt:lpstr>
      <vt:lpstr>Trebuchet MS</vt:lpstr>
      <vt:lpstr>Wingdings</vt:lpstr>
      <vt:lpstr>Custom</vt:lpstr>
      <vt:lpstr>FY26 Budget Feedback Meeting</vt:lpstr>
      <vt:lpstr>AGENDA</vt:lpstr>
      <vt:lpstr>Meeting Norms</vt:lpstr>
      <vt:lpstr>Budget Feedback presentation &amp; Discussion</vt:lpstr>
      <vt:lpstr>GO Team Budget Development Process</vt:lpstr>
      <vt:lpstr>Overview of FY26 GO Team Budget Process</vt:lpstr>
      <vt:lpstr>Budget Feedback Meeting</vt:lpstr>
      <vt:lpstr>M. Agnes Jones Strategic Plan</vt:lpstr>
      <vt:lpstr>PowerPoint Presentation</vt:lpstr>
      <vt:lpstr>FY 26 Budget Parameters</vt:lpstr>
      <vt:lpstr>FY 26 Budget Parameters</vt:lpstr>
      <vt:lpstr>Review of FY26 Signature and Turnaround Program Funding Process </vt:lpstr>
      <vt:lpstr>Overview of Approved Signature Program Funds</vt:lpstr>
      <vt:lpstr>Signature program funds requested vs. approved</vt:lpstr>
      <vt:lpstr>M. Agnes Jones Es FY26 Summary of Proposed Staffing AND Non-Staffing</vt:lpstr>
      <vt:lpstr>Summary Tab Overview</vt:lpstr>
      <vt:lpstr>PowerPoint Presentation</vt:lpstr>
      <vt:lpstr>PowerPoint Presentation</vt:lpstr>
      <vt:lpstr>PowerPoint Presentation</vt:lpstr>
      <vt:lpstr>PowerPoint Presentation</vt:lpstr>
      <vt:lpstr>PowerPoint Presentation</vt:lpstr>
      <vt:lpstr>Summary of position Changes to Support the fy26 bUDGET</vt:lpstr>
      <vt:lpstr>Non-Staffing Tab Overview</vt:lpstr>
      <vt:lpstr>PowerPoint Presentation</vt:lpstr>
      <vt:lpstr>Non-Staffing Tab Continued</vt:lpstr>
      <vt:lpstr>Non-Staffing Tab Continued</vt:lpstr>
      <vt:lpstr>Non-Staffing Tab Continued</vt:lpstr>
      <vt:lpstr>Descriptions of Strategic Plan Breakout Categories</vt:lpstr>
      <vt:lpstr>FY26 Strategic Plan Break-out</vt:lpstr>
      <vt:lpstr>FY26 Budget by Function (required)</vt:lpstr>
      <vt:lpstr>FY26 Budget by Function (required)</vt:lpstr>
      <vt:lpstr>Questions for the GO Team to Consider and Discuss</vt:lpstr>
      <vt:lpstr>Discussion of Reserve &amp; Holdback Funds</vt:lpstr>
      <vt:lpstr>Plan for FY26 Leveling Reserve</vt:lpstr>
      <vt:lpstr>Plan for FY26 Title I Holdback</vt:lpstr>
      <vt:lpstr>Where We’re Going</vt:lpstr>
      <vt:lpstr>What’s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DOBASHI, TERUKO</cp:lastModifiedBy>
  <cp:revision>93</cp:revision>
  <dcterms:created xsi:type="dcterms:W3CDTF">2025-01-22T23:16:30Z</dcterms:created>
  <dcterms:modified xsi:type="dcterms:W3CDTF">2025-02-11T02:35:31Z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